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7"/>
  </p:notesMasterIdLst>
  <p:handoutMasterIdLst>
    <p:handoutMasterId r:id="rId68"/>
  </p:handoutMasterIdLst>
  <p:sldIdLst>
    <p:sldId id="256" r:id="rId2"/>
    <p:sldId id="257" r:id="rId3"/>
    <p:sldId id="313" r:id="rId4"/>
    <p:sldId id="314" r:id="rId5"/>
    <p:sldId id="315" r:id="rId6"/>
    <p:sldId id="316" r:id="rId7"/>
    <p:sldId id="317" r:id="rId8"/>
    <p:sldId id="307" r:id="rId9"/>
    <p:sldId id="308" r:id="rId10"/>
    <p:sldId id="311" r:id="rId11"/>
    <p:sldId id="312" r:id="rId12"/>
    <p:sldId id="359" r:id="rId13"/>
    <p:sldId id="360" r:id="rId14"/>
    <p:sldId id="361" r:id="rId15"/>
    <p:sldId id="318" r:id="rId16"/>
    <p:sldId id="319" r:id="rId17"/>
    <p:sldId id="320" r:id="rId18"/>
    <p:sldId id="321" r:id="rId19"/>
    <p:sldId id="322" r:id="rId20"/>
    <p:sldId id="362"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46" r:id="rId37"/>
    <p:sldId id="347" r:id="rId38"/>
    <p:sldId id="348" r:id="rId39"/>
    <p:sldId id="339" r:id="rId40"/>
    <p:sldId id="349" r:id="rId41"/>
    <p:sldId id="350" r:id="rId42"/>
    <p:sldId id="351" r:id="rId43"/>
    <p:sldId id="340" r:id="rId44"/>
    <p:sldId id="352" r:id="rId45"/>
    <p:sldId id="341" r:id="rId46"/>
    <p:sldId id="353" r:id="rId47"/>
    <p:sldId id="342" r:id="rId48"/>
    <p:sldId id="343" r:id="rId49"/>
    <p:sldId id="354" r:id="rId50"/>
    <p:sldId id="355" r:id="rId51"/>
    <p:sldId id="363" r:id="rId52"/>
    <p:sldId id="364" r:id="rId53"/>
    <p:sldId id="344" r:id="rId54"/>
    <p:sldId id="356" r:id="rId55"/>
    <p:sldId id="357" r:id="rId56"/>
    <p:sldId id="358" r:id="rId57"/>
    <p:sldId id="309" r:id="rId58"/>
    <p:sldId id="310" r:id="rId59"/>
    <p:sldId id="301" r:id="rId60"/>
    <p:sldId id="365" r:id="rId61"/>
    <p:sldId id="366" r:id="rId62"/>
    <p:sldId id="368" r:id="rId63"/>
    <p:sldId id="369" r:id="rId64"/>
    <p:sldId id="370" r:id="rId65"/>
    <p:sldId id="291" r:id="rId6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150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5BAB33-83A4-CF4B-B05A-8954C7FE07A1}" type="doc">
      <dgm:prSet loTypeId="urn:microsoft.com/office/officeart/2005/8/layout/lProcess2" loCatId="" qsTypeId="urn:microsoft.com/office/officeart/2005/8/quickstyle/simple4" qsCatId="simple" csTypeId="urn:microsoft.com/office/officeart/2005/8/colors/accent1_2" csCatId="accent1" phldr="1"/>
      <dgm:spPr/>
      <dgm:t>
        <a:bodyPr/>
        <a:lstStyle/>
        <a:p>
          <a:endParaRPr lang="en-US"/>
        </a:p>
      </dgm:t>
    </dgm:pt>
    <dgm:pt modelId="{69668148-289E-B346-ADAC-9520380A17B9}">
      <dgm:prSet phldrT="[Text]" custT="1"/>
      <dgm:spPr/>
      <dgm:t>
        <a:bodyPr/>
        <a:lstStyle/>
        <a:p>
          <a:endParaRPr lang="en-US" sz="3200" b="1" dirty="0">
            <a:solidFill>
              <a:schemeClr val="bg2">
                <a:lumMod val="10000"/>
              </a:schemeClr>
            </a:solidFill>
          </a:endParaRPr>
        </a:p>
        <a:p>
          <a:endParaRPr lang="en-US" sz="3200" b="1" dirty="0">
            <a:solidFill>
              <a:schemeClr val="bg2">
                <a:lumMod val="10000"/>
              </a:schemeClr>
            </a:solidFill>
          </a:endParaRPr>
        </a:p>
        <a:p>
          <a:endParaRPr lang="en-US" sz="3200" b="1" dirty="0">
            <a:solidFill>
              <a:schemeClr val="bg2">
                <a:lumMod val="10000"/>
              </a:schemeClr>
            </a:solidFill>
          </a:endParaRPr>
        </a:p>
        <a:p>
          <a:endParaRPr lang="en-US" sz="3200" b="1" dirty="0">
            <a:solidFill>
              <a:schemeClr val="bg2">
                <a:lumMod val="10000"/>
              </a:schemeClr>
            </a:solidFill>
          </a:endParaRPr>
        </a:p>
        <a:p>
          <a:r>
            <a:rPr lang="en-US" sz="3200" b="1" dirty="0">
              <a:solidFill>
                <a:schemeClr val="bg2">
                  <a:lumMod val="10000"/>
                </a:schemeClr>
              </a:solidFill>
            </a:rPr>
            <a:t>Thorough</a:t>
          </a:r>
        </a:p>
        <a:p>
          <a:endParaRPr lang="en-US" sz="3200" b="1" dirty="0">
            <a:solidFill>
              <a:schemeClr val="bg2">
                <a:lumMod val="10000"/>
              </a:schemeClr>
            </a:solidFill>
          </a:endParaRPr>
        </a:p>
        <a:p>
          <a:r>
            <a:rPr lang="en-US" sz="3200" b="1" dirty="0">
              <a:solidFill>
                <a:schemeClr val="bg2">
                  <a:lumMod val="10000"/>
                </a:schemeClr>
              </a:solidFill>
            </a:rPr>
            <a:t>Prompt</a:t>
          </a:r>
        </a:p>
        <a:p>
          <a:endParaRPr lang="en-US" sz="3200" b="1" dirty="0">
            <a:solidFill>
              <a:schemeClr val="bg2">
                <a:lumMod val="10000"/>
              </a:schemeClr>
            </a:solidFill>
          </a:endParaRPr>
        </a:p>
        <a:p>
          <a:r>
            <a:rPr lang="en-US" sz="2400" b="0" i="1" dirty="0">
              <a:solidFill>
                <a:schemeClr val="bg2">
                  <a:lumMod val="10000"/>
                </a:schemeClr>
              </a:solidFill>
            </a:rPr>
            <a:t>Stop Harassment</a:t>
          </a:r>
        </a:p>
      </dgm:t>
    </dgm:pt>
    <dgm:pt modelId="{3095E5EA-6597-5B4A-9748-375F8490E5BF}" type="parTrans" cxnId="{2EAC108F-941A-684D-8582-07AE6ECD65FB}">
      <dgm:prSet/>
      <dgm:spPr/>
      <dgm:t>
        <a:bodyPr/>
        <a:lstStyle/>
        <a:p>
          <a:endParaRPr lang="en-US"/>
        </a:p>
      </dgm:t>
    </dgm:pt>
    <dgm:pt modelId="{0A6AFD29-EB8D-8949-88CB-4F62E2E6107B}" type="sibTrans" cxnId="{2EAC108F-941A-684D-8582-07AE6ECD65FB}">
      <dgm:prSet/>
      <dgm:spPr/>
      <dgm:t>
        <a:bodyPr/>
        <a:lstStyle/>
        <a:p>
          <a:endParaRPr lang="en-US"/>
        </a:p>
      </dgm:t>
    </dgm:pt>
    <dgm:pt modelId="{6D4EF2DB-E8E5-8340-A3D4-5AE2E3D8C3A6}">
      <dgm:prSet phldrT="[Text]" custT="1"/>
      <dgm:spPr/>
      <dgm:t>
        <a:bodyPr/>
        <a:lstStyle/>
        <a:p>
          <a:endParaRPr lang="en-US" sz="2400" b="1" dirty="0"/>
        </a:p>
        <a:p>
          <a:endParaRPr lang="en-US" sz="2400" b="1" dirty="0"/>
        </a:p>
        <a:p>
          <a:endParaRPr lang="en-US" sz="2400" b="1" dirty="0"/>
        </a:p>
        <a:p>
          <a:endParaRPr lang="en-US" sz="2400" b="1" dirty="0"/>
        </a:p>
        <a:p>
          <a:endParaRPr lang="en-US" sz="2400" b="1" dirty="0"/>
        </a:p>
        <a:p>
          <a:r>
            <a:rPr lang="en-US" sz="3200" b="1" dirty="0"/>
            <a:t>Reliable</a:t>
          </a:r>
        </a:p>
        <a:p>
          <a:endParaRPr lang="en-US" sz="3200" b="1" dirty="0"/>
        </a:p>
        <a:p>
          <a:r>
            <a:rPr lang="en-US" sz="3200" b="1" dirty="0"/>
            <a:t>Effective</a:t>
          </a:r>
        </a:p>
        <a:p>
          <a:endParaRPr lang="en-US" sz="2400" b="1" dirty="0"/>
        </a:p>
        <a:p>
          <a:r>
            <a:rPr lang="en-US" sz="2400" b="0" i="1" dirty="0"/>
            <a:t>Prevent Recurrence</a:t>
          </a:r>
        </a:p>
      </dgm:t>
    </dgm:pt>
    <dgm:pt modelId="{1D2544EE-334C-0341-9D7C-48FB5494CE5D}" type="parTrans" cxnId="{5A7CA515-4DFC-D84A-ACFC-577A4C26AACB}">
      <dgm:prSet/>
      <dgm:spPr/>
      <dgm:t>
        <a:bodyPr/>
        <a:lstStyle/>
        <a:p>
          <a:endParaRPr lang="en-US"/>
        </a:p>
      </dgm:t>
    </dgm:pt>
    <dgm:pt modelId="{004C6268-B807-A34E-A527-28BF44C0651A}" type="sibTrans" cxnId="{5A7CA515-4DFC-D84A-ACFC-577A4C26AACB}">
      <dgm:prSet/>
      <dgm:spPr/>
      <dgm:t>
        <a:bodyPr/>
        <a:lstStyle/>
        <a:p>
          <a:endParaRPr lang="en-US"/>
        </a:p>
      </dgm:t>
    </dgm:pt>
    <dgm:pt modelId="{7361F768-6D34-3241-8154-1CF4AC4FB102}">
      <dgm:prSet phldrT="[Text]" custT="1"/>
      <dgm:spPr/>
      <dgm:t>
        <a:bodyPr/>
        <a:lstStyle/>
        <a:p>
          <a:endParaRPr lang="en-US" sz="3200" b="1" dirty="0"/>
        </a:p>
        <a:p>
          <a:endParaRPr lang="en-US" sz="3200" b="1" dirty="0"/>
        </a:p>
        <a:p>
          <a:endParaRPr lang="en-US" sz="3200" b="1" dirty="0"/>
        </a:p>
        <a:p>
          <a:endParaRPr lang="en-US" sz="3200" b="1" dirty="0"/>
        </a:p>
        <a:p>
          <a:r>
            <a:rPr lang="en-US" sz="3200" b="1" dirty="0"/>
            <a:t>Impartial</a:t>
          </a:r>
        </a:p>
        <a:p>
          <a:endParaRPr lang="en-US" sz="3200" b="1" dirty="0"/>
        </a:p>
        <a:p>
          <a:r>
            <a:rPr lang="en-US" sz="3200" b="1" dirty="0"/>
            <a:t>Equitable</a:t>
          </a:r>
        </a:p>
        <a:p>
          <a:endParaRPr lang="en-US" sz="3200" b="1" dirty="0"/>
        </a:p>
        <a:p>
          <a:r>
            <a:rPr lang="en-US" sz="2400" b="0" i="1" dirty="0"/>
            <a:t>Equitably remedy effects</a:t>
          </a:r>
        </a:p>
      </dgm:t>
    </dgm:pt>
    <dgm:pt modelId="{E6FAE7AB-3BB4-E440-9A2E-106C998A184F}" type="sibTrans" cxnId="{7849371C-F3D6-5842-94C1-D9398F0B27EF}">
      <dgm:prSet/>
      <dgm:spPr/>
      <dgm:t>
        <a:bodyPr/>
        <a:lstStyle/>
        <a:p>
          <a:endParaRPr lang="en-US"/>
        </a:p>
      </dgm:t>
    </dgm:pt>
    <dgm:pt modelId="{30350331-E0CD-9045-B3F4-CDE47C032F92}" type="parTrans" cxnId="{7849371C-F3D6-5842-94C1-D9398F0B27EF}">
      <dgm:prSet/>
      <dgm:spPr/>
      <dgm:t>
        <a:bodyPr/>
        <a:lstStyle/>
        <a:p>
          <a:endParaRPr lang="en-US"/>
        </a:p>
      </dgm:t>
    </dgm:pt>
    <dgm:pt modelId="{78FB2096-73EB-064E-8285-150F3CA9AEF4}" type="pres">
      <dgm:prSet presAssocID="{CE5BAB33-83A4-CF4B-B05A-8954C7FE07A1}" presName="theList" presStyleCnt="0">
        <dgm:presLayoutVars>
          <dgm:dir/>
          <dgm:animLvl val="lvl"/>
          <dgm:resizeHandles val="exact"/>
        </dgm:presLayoutVars>
      </dgm:prSet>
      <dgm:spPr/>
    </dgm:pt>
    <dgm:pt modelId="{F5CA8099-6030-8F4D-BF12-EDC38C950D87}" type="pres">
      <dgm:prSet presAssocID="{69668148-289E-B346-ADAC-9520380A17B9}" presName="compNode" presStyleCnt="0"/>
      <dgm:spPr/>
    </dgm:pt>
    <dgm:pt modelId="{7FFDD75F-5D69-EA41-A1E0-DC761672E5C1}" type="pres">
      <dgm:prSet presAssocID="{69668148-289E-B346-ADAC-9520380A17B9}" presName="aNode" presStyleLbl="bgShp" presStyleIdx="0" presStyleCnt="3"/>
      <dgm:spPr/>
    </dgm:pt>
    <dgm:pt modelId="{2DB65EE0-05D8-6B4B-804C-7E9F40084FF2}" type="pres">
      <dgm:prSet presAssocID="{69668148-289E-B346-ADAC-9520380A17B9}" presName="textNode" presStyleLbl="bgShp" presStyleIdx="0" presStyleCnt="3"/>
      <dgm:spPr/>
    </dgm:pt>
    <dgm:pt modelId="{940C5050-0793-944A-AF61-AFF06EEF9A9F}" type="pres">
      <dgm:prSet presAssocID="{69668148-289E-B346-ADAC-9520380A17B9}" presName="compChildNode" presStyleCnt="0"/>
      <dgm:spPr/>
    </dgm:pt>
    <dgm:pt modelId="{59794AED-5FD0-C247-9A74-0816072F3CDF}" type="pres">
      <dgm:prSet presAssocID="{69668148-289E-B346-ADAC-9520380A17B9}" presName="theInnerList" presStyleCnt="0"/>
      <dgm:spPr/>
    </dgm:pt>
    <dgm:pt modelId="{2FE1AA9D-9C5E-B242-A505-9A5D57ECA9E5}" type="pres">
      <dgm:prSet presAssocID="{69668148-289E-B346-ADAC-9520380A17B9}" presName="aSpace" presStyleCnt="0"/>
      <dgm:spPr/>
    </dgm:pt>
    <dgm:pt modelId="{B9FCC8B2-4847-0E4B-87D0-79E60B4384C9}" type="pres">
      <dgm:prSet presAssocID="{6D4EF2DB-E8E5-8340-A3D4-5AE2E3D8C3A6}" presName="compNode" presStyleCnt="0"/>
      <dgm:spPr/>
    </dgm:pt>
    <dgm:pt modelId="{B491FACA-D172-074E-A746-EA437D3038E4}" type="pres">
      <dgm:prSet presAssocID="{6D4EF2DB-E8E5-8340-A3D4-5AE2E3D8C3A6}" presName="aNode" presStyleLbl="bgShp" presStyleIdx="1" presStyleCnt="3"/>
      <dgm:spPr/>
    </dgm:pt>
    <dgm:pt modelId="{85A13278-331F-F647-A431-53CA749923A1}" type="pres">
      <dgm:prSet presAssocID="{6D4EF2DB-E8E5-8340-A3D4-5AE2E3D8C3A6}" presName="textNode" presStyleLbl="bgShp" presStyleIdx="1" presStyleCnt="3"/>
      <dgm:spPr/>
    </dgm:pt>
    <dgm:pt modelId="{5628141B-E89C-B446-B074-324DF97E5783}" type="pres">
      <dgm:prSet presAssocID="{6D4EF2DB-E8E5-8340-A3D4-5AE2E3D8C3A6}" presName="compChildNode" presStyleCnt="0"/>
      <dgm:spPr/>
    </dgm:pt>
    <dgm:pt modelId="{EA7D9231-7D41-584E-8D76-C18A09D1AF7F}" type="pres">
      <dgm:prSet presAssocID="{6D4EF2DB-E8E5-8340-A3D4-5AE2E3D8C3A6}" presName="theInnerList" presStyleCnt="0"/>
      <dgm:spPr/>
    </dgm:pt>
    <dgm:pt modelId="{9097E997-942C-A542-BD81-A86F7C0A933E}" type="pres">
      <dgm:prSet presAssocID="{6D4EF2DB-E8E5-8340-A3D4-5AE2E3D8C3A6}" presName="aSpace" presStyleCnt="0"/>
      <dgm:spPr/>
    </dgm:pt>
    <dgm:pt modelId="{7773A14A-ACA3-9C4C-9E9E-3C72F86F5F5A}" type="pres">
      <dgm:prSet presAssocID="{7361F768-6D34-3241-8154-1CF4AC4FB102}" presName="compNode" presStyleCnt="0"/>
      <dgm:spPr/>
    </dgm:pt>
    <dgm:pt modelId="{8B2F9DD5-3371-1240-AC3E-64EC56A8F3FE}" type="pres">
      <dgm:prSet presAssocID="{7361F768-6D34-3241-8154-1CF4AC4FB102}" presName="aNode" presStyleLbl="bgShp" presStyleIdx="2" presStyleCnt="3"/>
      <dgm:spPr/>
    </dgm:pt>
    <dgm:pt modelId="{5D773994-2F63-7B49-B3AD-28F873BC9EDF}" type="pres">
      <dgm:prSet presAssocID="{7361F768-6D34-3241-8154-1CF4AC4FB102}" presName="textNode" presStyleLbl="bgShp" presStyleIdx="2" presStyleCnt="3"/>
      <dgm:spPr/>
    </dgm:pt>
    <dgm:pt modelId="{DEC33AEC-4A07-6741-B8E1-8EE5CE87C8A9}" type="pres">
      <dgm:prSet presAssocID="{7361F768-6D34-3241-8154-1CF4AC4FB102}" presName="compChildNode" presStyleCnt="0"/>
      <dgm:spPr/>
    </dgm:pt>
    <dgm:pt modelId="{F15AAE39-32BF-E340-8ED8-6A643781E453}" type="pres">
      <dgm:prSet presAssocID="{7361F768-6D34-3241-8154-1CF4AC4FB102}" presName="theInnerList" presStyleCnt="0"/>
      <dgm:spPr/>
    </dgm:pt>
  </dgm:ptLst>
  <dgm:cxnLst>
    <dgm:cxn modelId="{5A7CA515-4DFC-D84A-ACFC-577A4C26AACB}" srcId="{CE5BAB33-83A4-CF4B-B05A-8954C7FE07A1}" destId="{6D4EF2DB-E8E5-8340-A3D4-5AE2E3D8C3A6}" srcOrd="1" destOrd="0" parTransId="{1D2544EE-334C-0341-9D7C-48FB5494CE5D}" sibTransId="{004C6268-B807-A34E-A527-28BF44C0651A}"/>
    <dgm:cxn modelId="{7849371C-F3D6-5842-94C1-D9398F0B27EF}" srcId="{CE5BAB33-83A4-CF4B-B05A-8954C7FE07A1}" destId="{7361F768-6D34-3241-8154-1CF4AC4FB102}" srcOrd="2" destOrd="0" parTransId="{30350331-E0CD-9045-B3F4-CDE47C032F92}" sibTransId="{E6FAE7AB-3BB4-E440-9A2E-106C998A184F}"/>
    <dgm:cxn modelId="{8D568167-8DE3-784F-BCBC-234627B9D24F}" type="presOf" srcId="{7361F768-6D34-3241-8154-1CF4AC4FB102}" destId="{8B2F9DD5-3371-1240-AC3E-64EC56A8F3FE}" srcOrd="0" destOrd="0" presId="urn:microsoft.com/office/officeart/2005/8/layout/lProcess2"/>
    <dgm:cxn modelId="{92BD2D83-5B0A-C549-97CC-FA97F8930EA3}" type="presOf" srcId="{69668148-289E-B346-ADAC-9520380A17B9}" destId="{7FFDD75F-5D69-EA41-A1E0-DC761672E5C1}" srcOrd="0" destOrd="0" presId="urn:microsoft.com/office/officeart/2005/8/layout/lProcess2"/>
    <dgm:cxn modelId="{2EAC108F-941A-684D-8582-07AE6ECD65FB}" srcId="{CE5BAB33-83A4-CF4B-B05A-8954C7FE07A1}" destId="{69668148-289E-B346-ADAC-9520380A17B9}" srcOrd="0" destOrd="0" parTransId="{3095E5EA-6597-5B4A-9748-375F8490E5BF}" sibTransId="{0A6AFD29-EB8D-8949-88CB-4F62E2E6107B}"/>
    <dgm:cxn modelId="{9E8D0191-2B59-514F-8C4E-8C7B3F389E53}" type="presOf" srcId="{6D4EF2DB-E8E5-8340-A3D4-5AE2E3D8C3A6}" destId="{B491FACA-D172-074E-A746-EA437D3038E4}" srcOrd="0" destOrd="0" presId="urn:microsoft.com/office/officeart/2005/8/layout/lProcess2"/>
    <dgm:cxn modelId="{4C415994-B6EC-5E40-A5A0-F6A6317F1737}" type="presOf" srcId="{7361F768-6D34-3241-8154-1CF4AC4FB102}" destId="{5D773994-2F63-7B49-B3AD-28F873BC9EDF}" srcOrd="1" destOrd="0" presId="urn:microsoft.com/office/officeart/2005/8/layout/lProcess2"/>
    <dgm:cxn modelId="{A3B0B6B5-AC89-B244-B9FB-CDC3419A6FF6}" type="presOf" srcId="{CE5BAB33-83A4-CF4B-B05A-8954C7FE07A1}" destId="{78FB2096-73EB-064E-8285-150F3CA9AEF4}" srcOrd="0" destOrd="0" presId="urn:microsoft.com/office/officeart/2005/8/layout/lProcess2"/>
    <dgm:cxn modelId="{035250CD-998E-9C4E-A042-9317E28FC4FE}" type="presOf" srcId="{6D4EF2DB-E8E5-8340-A3D4-5AE2E3D8C3A6}" destId="{85A13278-331F-F647-A431-53CA749923A1}" srcOrd="1" destOrd="0" presId="urn:microsoft.com/office/officeart/2005/8/layout/lProcess2"/>
    <dgm:cxn modelId="{05EDD3CE-FB0A-1B45-895A-222FE9E02B31}" type="presOf" srcId="{69668148-289E-B346-ADAC-9520380A17B9}" destId="{2DB65EE0-05D8-6B4B-804C-7E9F40084FF2}" srcOrd="1" destOrd="0" presId="urn:microsoft.com/office/officeart/2005/8/layout/lProcess2"/>
    <dgm:cxn modelId="{B0F744B3-C6FE-8646-8513-C2F52E607A8F}" type="presParOf" srcId="{78FB2096-73EB-064E-8285-150F3CA9AEF4}" destId="{F5CA8099-6030-8F4D-BF12-EDC38C950D87}" srcOrd="0" destOrd="0" presId="urn:microsoft.com/office/officeart/2005/8/layout/lProcess2"/>
    <dgm:cxn modelId="{709D22AB-D7D8-834E-9D67-A2B624720979}" type="presParOf" srcId="{F5CA8099-6030-8F4D-BF12-EDC38C950D87}" destId="{7FFDD75F-5D69-EA41-A1E0-DC761672E5C1}" srcOrd="0" destOrd="0" presId="urn:microsoft.com/office/officeart/2005/8/layout/lProcess2"/>
    <dgm:cxn modelId="{98D28B44-06FC-E443-81EA-53DF7EE69093}" type="presParOf" srcId="{F5CA8099-6030-8F4D-BF12-EDC38C950D87}" destId="{2DB65EE0-05D8-6B4B-804C-7E9F40084FF2}" srcOrd="1" destOrd="0" presId="urn:microsoft.com/office/officeart/2005/8/layout/lProcess2"/>
    <dgm:cxn modelId="{7DAAD1C7-546F-3646-B5F7-B7E3C8FB9516}" type="presParOf" srcId="{F5CA8099-6030-8F4D-BF12-EDC38C950D87}" destId="{940C5050-0793-944A-AF61-AFF06EEF9A9F}" srcOrd="2" destOrd="0" presId="urn:microsoft.com/office/officeart/2005/8/layout/lProcess2"/>
    <dgm:cxn modelId="{D5BAB5F7-3533-1943-A0A1-2B9DBD4075F9}" type="presParOf" srcId="{940C5050-0793-944A-AF61-AFF06EEF9A9F}" destId="{59794AED-5FD0-C247-9A74-0816072F3CDF}" srcOrd="0" destOrd="0" presId="urn:microsoft.com/office/officeart/2005/8/layout/lProcess2"/>
    <dgm:cxn modelId="{76E5C814-E8E8-D24E-92C9-46FBCA27304E}" type="presParOf" srcId="{78FB2096-73EB-064E-8285-150F3CA9AEF4}" destId="{2FE1AA9D-9C5E-B242-A505-9A5D57ECA9E5}" srcOrd="1" destOrd="0" presId="urn:microsoft.com/office/officeart/2005/8/layout/lProcess2"/>
    <dgm:cxn modelId="{2C04F00F-F2DD-3540-B375-000B567418AC}" type="presParOf" srcId="{78FB2096-73EB-064E-8285-150F3CA9AEF4}" destId="{B9FCC8B2-4847-0E4B-87D0-79E60B4384C9}" srcOrd="2" destOrd="0" presId="urn:microsoft.com/office/officeart/2005/8/layout/lProcess2"/>
    <dgm:cxn modelId="{19E410CA-E5A5-E246-87E4-8C48296C2EA9}" type="presParOf" srcId="{B9FCC8B2-4847-0E4B-87D0-79E60B4384C9}" destId="{B491FACA-D172-074E-A746-EA437D3038E4}" srcOrd="0" destOrd="0" presId="urn:microsoft.com/office/officeart/2005/8/layout/lProcess2"/>
    <dgm:cxn modelId="{342FD95A-0591-5241-BC56-01D9D5B1E7F3}" type="presParOf" srcId="{B9FCC8B2-4847-0E4B-87D0-79E60B4384C9}" destId="{85A13278-331F-F647-A431-53CA749923A1}" srcOrd="1" destOrd="0" presId="urn:microsoft.com/office/officeart/2005/8/layout/lProcess2"/>
    <dgm:cxn modelId="{CBC64164-51FC-6741-8F93-D16ECD33DBC1}" type="presParOf" srcId="{B9FCC8B2-4847-0E4B-87D0-79E60B4384C9}" destId="{5628141B-E89C-B446-B074-324DF97E5783}" srcOrd="2" destOrd="0" presId="urn:microsoft.com/office/officeart/2005/8/layout/lProcess2"/>
    <dgm:cxn modelId="{C41F5449-A4BB-8B40-8B4F-87A4B8B34FD7}" type="presParOf" srcId="{5628141B-E89C-B446-B074-324DF97E5783}" destId="{EA7D9231-7D41-584E-8D76-C18A09D1AF7F}" srcOrd="0" destOrd="0" presId="urn:microsoft.com/office/officeart/2005/8/layout/lProcess2"/>
    <dgm:cxn modelId="{DEB17032-9CB2-164F-BEB4-6B7D9616A263}" type="presParOf" srcId="{78FB2096-73EB-064E-8285-150F3CA9AEF4}" destId="{9097E997-942C-A542-BD81-A86F7C0A933E}" srcOrd="3" destOrd="0" presId="urn:microsoft.com/office/officeart/2005/8/layout/lProcess2"/>
    <dgm:cxn modelId="{EAC7687A-520D-814F-8C8F-209F45DC5ECD}" type="presParOf" srcId="{78FB2096-73EB-064E-8285-150F3CA9AEF4}" destId="{7773A14A-ACA3-9C4C-9E9E-3C72F86F5F5A}" srcOrd="4" destOrd="0" presId="urn:microsoft.com/office/officeart/2005/8/layout/lProcess2"/>
    <dgm:cxn modelId="{F90CCA52-7CFC-2444-A0A5-07C88DFCF3BA}" type="presParOf" srcId="{7773A14A-ACA3-9C4C-9E9E-3C72F86F5F5A}" destId="{8B2F9DD5-3371-1240-AC3E-64EC56A8F3FE}" srcOrd="0" destOrd="0" presId="urn:microsoft.com/office/officeart/2005/8/layout/lProcess2"/>
    <dgm:cxn modelId="{9D9CFC7C-1AC8-B44F-8111-BE3AFDA8516D}" type="presParOf" srcId="{7773A14A-ACA3-9C4C-9E9E-3C72F86F5F5A}" destId="{5D773994-2F63-7B49-B3AD-28F873BC9EDF}" srcOrd="1" destOrd="0" presId="urn:microsoft.com/office/officeart/2005/8/layout/lProcess2"/>
    <dgm:cxn modelId="{C4E8C26E-5648-1E48-BE1A-46B70C0B597D}" type="presParOf" srcId="{7773A14A-ACA3-9C4C-9E9E-3C72F86F5F5A}" destId="{DEC33AEC-4A07-6741-B8E1-8EE5CE87C8A9}" srcOrd="2" destOrd="0" presId="urn:microsoft.com/office/officeart/2005/8/layout/lProcess2"/>
    <dgm:cxn modelId="{19EC210F-295E-3247-93E0-23C222D54160}" type="presParOf" srcId="{DEC33AEC-4A07-6741-B8E1-8EE5CE87C8A9}" destId="{F15AAE39-32BF-E340-8ED8-6A643781E453}"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FDD75F-5D69-EA41-A1E0-DC761672E5C1}">
      <dsp:nvSpPr>
        <dsp:cNvPr id="0" name=""/>
        <dsp:cNvSpPr/>
      </dsp:nvSpPr>
      <dsp:spPr>
        <a:xfrm>
          <a:off x="981" y="0"/>
          <a:ext cx="2552480" cy="4343400"/>
        </a:xfrm>
        <a:prstGeom prst="roundRect">
          <a:avLst>
            <a:gd name="adj" fmla="val 10000"/>
          </a:avLst>
        </a:prstGeom>
        <a:solidFill>
          <a:schemeClr val="accent1">
            <a:tint val="40000"/>
            <a:hueOff val="0"/>
            <a:satOff val="0"/>
            <a:lumOff val="0"/>
            <a:alphaOff val="0"/>
          </a:schemeClr>
        </a:solidFill>
        <a:ln>
          <a:noFill/>
        </a:ln>
        <a:effectLst>
          <a:outerShdw blurRad="63500" dist="25400" dir="5400000" sx="101000" sy="101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endParaRPr lang="en-US" sz="3200" b="1" kern="1200" dirty="0">
            <a:solidFill>
              <a:schemeClr val="bg2">
                <a:lumMod val="10000"/>
              </a:schemeClr>
            </a:solidFill>
          </a:endParaRPr>
        </a:p>
        <a:p>
          <a:pPr marL="0" lvl="0" indent="0" algn="ctr" defTabSz="1422400">
            <a:lnSpc>
              <a:spcPct val="90000"/>
            </a:lnSpc>
            <a:spcBef>
              <a:spcPct val="0"/>
            </a:spcBef>
            <a:spcAft>
              <a:spcPct val="35000"/>
            </a:spcAft>
            <a:buNone/>
          </a:pPr>
          <a:endParaRPr lang="en-US" sz="3200" b="1" kern="1200" dirty="0">
            <a:solidFill>
              <a:schemeClr val="bg2">
                <a:lumMod val="10000"/>
              </a:schemeClr>
            </a:solidFill>
          </a:endParaRPr>
        </a:p>
        <a:p>
          <a:pPr marL="0" lvl="0" indent="0" algn="ctr" defTabSz="1422400">
            <a:lnSpc>
              <a:spcPct val="90000"/>
            </a:lnSpc>
            <a:spcBef>
              <a:spcPct val="0"/>
            </a:spcBef>
            <a:spcAft>
              <a:spcPct val="35000"/>
            </a:spcAft>
            <a:buNone/>
          </a:pPr>
          <a:endParaRPr lang="en-US" sz="3200" b="1" kern="1200" dirty="0">
            <a:solidFill>
              <a:schemeClr val="bg2">
                <a:lumMod val="10000"/>
              </a:schemeClr>
            </a:solidFill>
          </a:endParaRPr>
        </a:p>
        <a:p>
          <a:pPr marL="0" lvl="0" indent="0" algn="ctr" defTabSz="1422400">
            <a:lnSpc>
              <a:spcPct val="90000"/>
            </a:lnSpc>
            <a:spcBef>
              <a:spcPct val="0"/>
            </a:spcBef>
            <a:spcAft>
              <a:spcPct val="35000"/>
            </a:spcAft>
            <a:buNone/>
          </a:pPr>
          <a:endParaRPr lang="en-US" sz="3200" b="1" kern="1200" dirty="0">
            <a:solidFill>
              <a:schemeClr val="bg2">
                <a:lumMod val="10000"/>
              </a:schemeClr>
            </a:solidFill>
          </a:endParaRPr>
        </a:p>
        <a:p>
          <a:pPr marL="0" lvl="0" indent="0" algn="ctr" defTabSz="1422400">
            <a:lnSpc>
              <a:spcPct val="90000"/>
            </a:lnSpc>
            <a:spcBef>
              <a:spcPct val="0"/>
            </a:spcBef>
            <a:spcAft>
              <a:spcPct val="35000"/>
            </a:spcAft>
            <a:buNone/>
          </a:pPr>
          <a:r>
            <a:rPr lang="en-US" sz="3200" b="1" kern="1200" dirty="0">
              <a:solidFill>
                <a:schemeClr val="bg2">
                  <a:lumMod val="10000"/>
                </a:schemeClr>
              </a:solidFill>
            </a:rPr>
            <a:t>Thorough</a:t>
          </a:r>
        </a:p>
        <a:p>
          <a:pPr marL="0" lvl="0" indent="0" algn="ctr" defTabSz="1422400">
            <a:lnSpc>
              <a:spcPct val="90000"/>
            </a:lnSpc>
            <a:spcBef>
              <a:spcPct val="0"/>
            </a:spcBef>
            <a:spcAft>
              <a:spcPct val="35000"/>
            </a:spcAft>
            <a:buNone/>
          </a:pPr>
          <a:endParaRPr lang="en-US" sz="3200" b="1" kern="1200" dirty="0">
            <a:solidFill>
              <a:schemeClr val="bg2">
                <a:lumMod val="10000"/>
              </a:schemeClr>
            </a:solidFill>
          </a:endParaRPr>
        </a:p>
        <a:p>
          <a:pPr marL="0" lvl="0" indent="0" algn="ctr" defTabSz="1422400">
            <a:lnSpc>
              <a:spcPct val="90000"/>
            </a:lnSpc>
            <a:spcBef>
              <a:spcPct val="0"/>
            </a:spcBef>
            <a:spcAft>
              <a:spcPct val="35000"/>
            </a:spcAft>
            <a:buNone/>
          </a:pPr>
          <a:r>
            <a:rPr lang="en-US" sz="3200" b="1" kern="1200" dirty="0">
              <a:solidFill>
                <a:schemeClr val="bg2">
                  <a:lumMod val="10000"/>
                </a:schemeClr>
              </a:solidFill>
            </a:rPr>
            <a:t>Prompt</a:t>
          </a:r>
        </a:p>
        <a:p>
          <a:pPr marL="0" lvl="0" indent="0" algn="ctr" defTabSz="1422400">
            <a:lnSpc>
              <a:spcPct val="90000"/>
            </a:lnSpc>
            <a:spcBef>
              <a:spcPct val="0"/>
            </a:spcBef>
            <a:spcAft>
              <a:spcPct val="35000"/>
            </a:spcAft>
            <a:buNone/>
          </a:pPr>
          <a:endParaRPr lang="en-US" sz="3200" b="1" kern="1200" dirty="0">
            <a:solidFill>
              <a:schemeClr val="bg2">
                <a:lumMod val="10000"/>
              </a:schemeClr>
            </a:solidFill>
          </a:endParaRPr>
        </a:p>
        <a:p>
          <a:pPr marL="0" lvl="0" indent="0" algn="ctr" defTabSz="1422400">
            <a:lnSpc>
              <a:spcPct val="90000"/>
            </a:lnSpc>
            <a:spcBef>
              <a:spcPct val="0"/>
            </a:spcBef>
            <a:spcAft>
              <a:spcPct val="35000"/>
            </a:spcAft>
            <a:buNone/>
          </a:pPr>
          <a:r>
            <a:rPr lang="en-US" sz="2400" b="0" i="1" kern="1200" dirty="0">
              <a:solidFill>
                <a:schemeClr val="bg2">
                  <a:lumMod val="10000"/>
                </a:schemeClr>
              </a:solidFill>
            </a:rPr>
            <a:t>Stop Harassment</a:t>
          </a:r>
        </a:p>
      </dsp:txBody>
      <dsp:txXfrm>
        <a:off x="981" y="0"/>
        <a:ext cx="2552480" cy="1303020"/>
      </dsp:txXfrm>
    </dsp:sp>
    <dsp:sp modelId="{B491FACA-D172-074E-A746-EA437D3038E4}">
      <dsp:nvSpPr>
        <dsp:cNvPr id="0" name=""/>
        <dsp:cNvSpPr/>
      </dsp:nvSpPr>
      <dsp:spPr>
        <a:xfrm>
          <a:off x="2744897" y="0"/>
          <a:ext cx="2552480" cy="4343400"/>
        </a:xfrm>
        <a:prstGeom prst="roundRect">
          <a:avLst>
            <a:gd name="adj" fmla="val 10000"/>
          </a:avLst>
        </a:prstGeom>
        <a:solidFill>
          <a:schemeClr val="accent1">
            <a:tint val="40000"/>
            <a:hueOff val="0"/>
            <a:satOff val="0"/>
            <a:lumOff val="0"/>
            <a:alphaOff val="0"/>
          </a:schemeClr>
        </a:solidFill>
        <a:ln>
          <a:noFill/>
        </a:ln>
        <a:effectLst>
          <a:outerShdw blurRad="63500" dist="25400" dir="5400000" sx="101000" sy="101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p>
        <a:p>
          <a:pPr marL="0" lvl="0" indent="0" algn="ctr" defTabSz="1066800">
            <a:lnSpc>
              <a:spcPct val="90000"/>
            </a:lnSpc>
            <a:spcBef>
              <a:spcPct val="0"/>
            </a:spcBef>
            <a:spcAft>
              <a:spcPct val="35000"/>
            </a:spcAft>
            <a:buNone/>
          </a:pPr>
          <a:endParaRPr lang="en-US" sz="2400" b="1" kern="1200" dirty="0"/>
        </a:p>
        <a:p>
          <a:pPr marL="0" lvl="0" indent="0" algn="ctr" defTabSz="1066800">
            <a:lnSpc>
              <a:spcPct val="90000"/>
            </a:lnSpc>
            <a:spcBef>
              <a:spcPct val="0"/>
            </a:spcBef>
            <a:spcAft>
              <a:spcPct val="35000"/>
            </a:spcAft>
            <a:buNone/>
          </a:pPr>
          <a:endParaRPr lang="en-US" sz="2400" b="1" kern="1200" dirty="0"/>
        </a:p>
        <a:p>
          <a:pPr marL="0" lvl="0" indent="0" algn="ctr" defTabSz="1066800">
            <a:lnSpc>
              <a:spcPct val="90000"/>
            </a:lnSpc>
            <a:spcBef>
              <a:spcPct val="0"/>
            </a:spcBef>
            <a:spcAft>
              <a:spcPct val="35000"/>
            </a:spcAft>
            <a:buNone/>
          </a:pPr>
          <a:endParaRPr lang="en-US" sz="2400" b="1" kern="1200" dirty="0"/>
        </a:p>
        <a:p>
          <a:pPr marL="0" lvl="0" indent="0" algn="ctr" defTabSz="1066800">
            <a:lnSpc>
              <a:spcPct val="90000"/>
            </a:lnSpc>
            <a:spcBef>
              <a:spcPct val="0"/>
            </a:spcBef>
            <a:spcAft>
              <a:spcPct val="35000"/>
            </a:spcAft>
            <a:buNone/>
          </a:pPr>
          <a:endParaRPr lang="en-US" sz="2400" b="1" kern="1200" dirty="0"/>
        </a:p>
        <a:p>
          <a:pPr marL="0" lvl="0" indent="0" algn="ctr" defTabSz="1066800">
            <a:lnSpc>
              <a:spcPct val="90000"/>
            </a:lnSpc>
            <a:spcBef>
              <a:spcPct val="0"/>
            </a:spcBef>
            <a:spcAft>
              <a:spcPct val="35000"/>
            </a:spcAft>
            <a:buNone/>
          </a:pPr>
          <a:r>
            <a:rPr lang="en-US" sz="3200" b="1" kern="1200" dirty="0"/>
            <a:t>Reliable</a:t>
          </a:r>
        </a:p>
        <a:p>
          <a:pPr marL="0" lvl="0" indent="0" algn="ctr" defTabSz="1066800">
            <a:lnSpc>
              <a:spcPct val="90000"/>
            </a:lnSpc>
            <a:spcBef>
              <a:spcPct val="0"/>
            </a:spcBef>
            <a:spcAft>
              <a:spcPct val="35000"/>
            </a:spcAft>
            <a:buNone/>
          </a:pPr>
          <a:endParaRPr lang="en-US" sz="3200" b="1" kern="1200" dirty="0"/>
        </a:p>
        <a:p>
          <a:pPr marL="0" lvl="0" indent="0" algn="ctr" defTabSz="1066800">
            <a:lnSpc>
              <a:spcPct val="90000"/>
            </a:lnSpc>
            <a:spcBef>
              <a:spcPct val="0"/>
            </a:spcBef>
            <a:spcAft>
              <a:spcPct val="35000"/>
            </a:spcAft>
            <a:buNone/>
          </a:pPr>
          <a:r>
            <a:rPr lang="en-US" sz="3200" b="1" kern="1200" dirty="0"/>
            <a:t>Effective</a:t>
          </a:r>
        </a:p>
        <a:p>
          <a:pPr marL="0" lvl="0" indent="0" algn="ctr" defTabSz="1066800">
            <a:lnSpc>
              <a:spcPct val="90000"/>
            </a:lnSpc>
            <a:spcBef>
              <a:spcPct val="0"/>
            </a:spcBef>
            <a:spcAft>
              <a:spcPct val="35000"/>
            </a:spcAft>
            <a:buNone/>
          </a:pPr>
          <a:endParaRPr lang="en-US" sz="2400" b="1" kern="1200" dirty="0"/>
        </a:p>
        <a:p>
          <a:pPr marL="0" lvl="0" indent="0" algn="ctr" defTabSz="1066800">
            <a:lnSpc>
              <a:spcPct val="90000"/>
            </a:lnSpc>
            <a:spcBef>
              <a:spcPct val="0"/>
            </a:spcBef>
            <a:spcAft>
              <a:spcPct val="35000"/>
            </a:spcAft>
            <a:buNone/>
          </a:pPr>
          <a:r>
            <a:rPr lang="en-US" sz="2400" b="0" i="1" kern="1200" dirty="0"/>
            <a:t>Prevent Recurrence</a:t>
          </a:r>
        </a:p>
      </dsp:txBody>
      <dsp:txXfrm>
        <a:off x="2744897" y="0"/>
        <a:ext cx="2552480" cy="1303020"/>
      </dsp:txXfrm>
    </dsp:sp>
    <dsp:sp modelId="{8B2F9DD5-3371-1240-AC3E-64EC56A8F3FE}">
      <dsp:nvSpPr>
        <dsp:cNvPr id="0" name=""/>
        <dsp:cNvSpPr/>
      </dsp:nvSpPr>
      <dsp:spPr>
        <a:xfrm>
          <a:off x="5488814" y="0"/>
          <a:ext cx="2552480" cy="4343400"/>
        </a:xfrm>
        <a:prstGeom prst="roundRect">
          <a:avLst>
            <a:gd name="adj" fmla="val 10000"/>
          </a:avLst>
        </a:prstGeom>
        <a:solidFill>
          <a:schemeClr val="accent1">
            <a:tint val="40000"/>
            <a:hueOff val="0"/>
            <a:satOff val="0"/>
            <a:lumOff val="0"/>
            <a:alphaOff val="0"/>
          </a:schemeClr>
        </a:solidFill>
        <a:ln>
          <a:noFill/>
        </a:ln>
        <a:effectLst>
          <a:outerShdw blurRad="63500" dist="25400" dir="5400000" sx="101000" sy="101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endParaRPr lang="en-US" sz="3200" b="1" kern="1200" dirty="0"/>
        </a:p>
        <a:p>
          <a:pPr marL="0" lvl="0" indent="0" algn="ctr" defTabSz="1422400">
            <a:lnSpc>
              <a:spcPct val="90000"/>
            </a:lnSpc>
            <a:spcBef>
              <a:spcPct val="0"/>
            </a:spcBef>
            <a:spcAft>
              <a:spcPct val="35000"/>
            </a:spcAft>
            <a:buNone/>
          </a:pPr>
          <a:endParaRPr lang="en-US" sz="3200" b="1" kern="1200" dirty="0"/>
        </a:p>
        <a:p>
          <a:pPr marL="0" lvl="0" indent="0" algn="ctr" defTabSz="1422400">
            <a:lnSpc>
              <a:spcPct val="90000"/>
            </a:lnSpc>
            <a:spcBef>
              <a:spcPct val="0"/>
            </a:spcBef>
            <a:spcAft>
              <a:spcPct val="35000"/>
            </a:spcAft>
            <a:buNone/>
          </a:pPr>
          <a:endParaRPr lang="en-US" sz="3200" b="1" kern="1200" dirty="0"/>
        </a:p>
        <a:p>
          <a:pPr marL="0" lvl="0" indent="0" algn="ctr" defTabSz="1422400">
            <a:lnSpc>
              <a:spcPct val="90000"/>
            </a:lnSpc>
            <a:spcBef>
              <a:spcPct val="0"/>
            </a:spcBef>
            <a:spcAft>
              <a:spcPct val="35000"/>
            </a:spcAft>
            <a:buNone/>
          </a:pPr>
          <a:endParaRPr lang="en-US" sz="3200" b="1" kern="1200" dirty="0"/>
        </a:p>
        <a:p>
          <a:pPr marL="0" lvl="0" indent="0" algn="ctr" defTabSz="1422400">
            <a:lnSpc>
              <a:spcPct val="90000"/>
            </a:lnSpc>
            <a:spcBef>
              <a:spcPct val="0"/>
            </a:spcBef>
            <a:spcAft>
              <a:spcPct val="35000"/>
            </a:spcAft>
            <a:buNone/>
          </a:pPr>
          <a:r>
            <a:rPr lang="en-US" sz="3200" b="1" kern="1200" dirty="0"/>
            <a:t>Impartial</a:t>
          </a:r>
        </a:p>
        <a:p>
          <a:pPr marL="0" lvl="0" indent="0" algn="ctr" defTabSz="1422400">
            <a:lnSpc>
              <a:spcPct val="90000"/>
            </a:lnSpc>
            <a:spcBef>
              <a:spcPct val="0"/>
            </a:spcBef>
            <a:spcAft>
              <a:spcPct val="35000"/>
            </a:spcAft>
            <a:buNone/>
          </a:pPr>
          <a:endParaRPr lang="en-US" sz="3200" b="1" kern="1200" dirty="0"/>
        </a:p>
        <a:p>
          <a:pPr marL="0" lvl="0" indent="0" algn="ctr" defTabSz="1422400">
            <a:lnSpc>
              <a:spcPct val="90000"/>
            </a:lnSpc>
            <a:spcBef>
              <a:spcPct val="0"/>
            </a:spcBef>
            <a:spcAft>
              <a:spcPct val="35000"/>
            </a:spcAft>
            <a:buNone/>
          </a:pPr>
          <a:r>
            <a:rPr lang="en-US" sz="3200" b="1" kern="1200" dirty="0"/>
            <a:t>Equitable</a:t>
          </a:r>
        </a:p>
        <a:p>
          <a:pPr marL="0" lvl="0" indent="0" algn="ctr" defTabSz="1422400">
            <a:lnSpc>
              <a:spcPct val="90000"/>
            </a:lnSpc>
            <a:spcBef>
              <a:spcPct val="0"/>
            </a:spcBef>
            <a:spcAft>
              <a:spcPct val="35000"/>
            </a:spcAft>
            <a:buNone/>
          </a:pPr>
          <a:endParaRPr lang="en-US" sz="3200" b="1" kern="1200" dirty="0"/>
        </a:p>
        <a:p>
          <a:pPr marL="0" lvl="0" indent="0" algn="ctr" defTabSz="1422400">
            <a:lnSpc>
              <a:spcPct val="90000"/>
            </a:lnSpc>
            <a:spcBef>
              <a:spcPct val="0"/>
            </a:spcBef>
            <a:spcAft>
              <a:spcPct val="35000"/>
            </a:spcAft>
            <a:buNone/>
          </a:pPr>
          <a:r>
            <a:rPr lang="en-US" sz="2400" b="0" i="1" kern="1200" dirty="0"/>
            <a:t>Equitably remedy effects</a:t>
          </a:r>
        </a:p>
      </dsp:txBody>
      <dsp:txXfrm>
        <a:off x="5488814" y="0"/>
        <a:ext cx="2552480" cy="130302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60E84A-3485-5744-8F77-9E3FFA47CBD0}" type="datetimeFigureOut">
              <a:rPr lang="en-US" smtClean="0"/>
              <a:t>8/6/2020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772E90-F369-DA4D-BBE7-0ACE8BC63AE8}" type="slidenum">
              <a:rPr lang="en-US" smtClean="0"/>
              <a:t>‹#›</a:t>
            </a:fld>
            <a:endParaRPr lang="en-US" dirty="0"/>
          </a:p>
        </p:txBody>
      </p:sp>
    </p:spTree>
    <p:extLst>
      <p:ext uri="{BB962C8B-B14F-4D97-AF65-F5344CB8AC3E}">
        <p14:creationId xmlns:p14="http://schemas.microsoft.com/office/powerpoint/2010/main" val="3272891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5ACF37-A9B3-664B-BD7C-AEB0C5F4F9C3}" type="datetimeFigureOut">
              <a:rPr lang="en-US" smtClean="0"/>
              <a:t>8/6/2020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6559F8-7803-724B-A80F-CD75F034BFCD}" type="slidenum">
              <a:rPr lang="en-US" smtClean="0"/>
              <a:t>‹#›</a:t>
            </a:fld>
            <a:endParaRPr lang="en-US" dirty="0"/>
          </a:p>
        </p:txBody>
      </p:sp>
    </p:spTree>
    <p:extLst>
      <p:ext uri="{BB962C8B-B14F-4D97-AF65-F5344CB8AC3E}">
        <p14:creationId xmlns:p14="http://schemas.microsoft.com/office/powerpoint/2010/main" val="343752025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37 words for over 2000</a:t>
            </a:r>
            <a:r>
              <a:rPr lang="en-US" baseline="0" dirty="0"/>
              <a:t> pages of how to comply</a:t>
            </a:r>
          </a:p>
          <a:p>
            <a:endParaRPr lang="en-US" baseline="0" dirty="0"/>
          </a:p>
          <a:p>
            <a:r>
              <a:rPr lang="en-US" baseline="0" dirty="0"/>
              <a:t>Key Terms:</a:t>
            </a:r>
          </a:p>
          <a:p>
            <a:endParaRPr lang="en-US" baseline="0" dirty="0"/>
          </a:p>
          <a:p>
            <a:r>
              <a:rPr lang="en-US" baseline="0" dirty="0"/>
              <a:t>No person </a:t>
            </a:r>
            <a:r>
              <a:rPr lang="mr-IN" baseline="0" dirty="0"/>
              <a:t>–</a:t>
            </a:r>
            <a:r>
              <a:rPr lang="en-US" baseline="0" dirty="0"/>
              <a:t> any individual can place the recipient on notice</a:t>
            </a:r>
          </a:p>
          <a:p>
            <a:endParaRPr lang="en-US" baseline="0" dirty="0"/>
          </a:p>
          <a:p>
            <a:r>
              <a:rPr lang="en-US" baseline="0" dirty="0"/>
              <a:t>In the United States- Jurisdiction </a:t>
            </a:r>
            <a:r>
              <a:rPr lang="mr-IN" baseline="0" dirty="0"/>
              <a:t>…</a:t>
            </a:r>
            <a:r>
              <a:rPr lang="en-US" baseline="0" dirty="0"/>
              <a:t>mandatory dismissal</a:t>
            </a:r>
          </a:p>
          <a:p>
            <a:endParaRPr lang="en-US" baseline="0" dirty="0"/>
          </a:p>
          <a:p>
            <a:r>
              <a:rPr lang="en-US" baseline="0" dirty="0"/>
              <a:t>On the basis of sex- narrowed definition of “sexual harassment”</a:t>
            </a:r>
          </a:p>
          <a:p>
            <a:endParaRPr lang="en-US" baseline="0" dirty="0"/>
          </a:p>
          <a:p>
            <a:r>
              <a:rPr lang="en-US" baseline="0" dirty="0"/>
              <a:t>be denied benefits- 2000 Guidance states “limited or denied” not just denied ---conflict between OCR existing rules/guidance</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2</a:t>
            </a:fld>
            <a:endParaRPr lang="en-US" dirty="0"/>
          </a:p>
        </p:txBody>
      </p:sp>
    </p:spTree>
    <p:extLst>
      <p:ext uri="{BB962C8B-B14F-4D97-AF65-F5344CB8AC3E}">
        <p14:creationId xmlns:p14="http://schemas.microsoft.com/office/powerpoint/2010/main" val="3755106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breaks strategically</a:t>
            </a:r>
          </a:p>
          <a:p>
            <a:endParaRPr lang="en-US" dirty="0"/>
          </a:p>
          <a:p>
            <a:r>
              <a:rPr lang="en-US" dirty="0"/>
              <a:t>Two-Investigator</a:t>
            </a:r>
            <a:r>
              <a:rPr lang="en-US" baseline="0" dirty="0"/>
              <a:t> MODEL if possible </a:t>
            </a:r>
          </a:p>
          <a:p>
            <a:endParaRPr lang="en-US" baseline="0" dirty="0"/>
          </a:p>
          <a:p>
            <a:r>
              <a:rPr lang="en-US" baseline="0" dirty="0"/>
              <a:t>ELEMENTS OF INTERVIEW</a:t>
            </a:r>
          </a:p>
          <a:p>
            <a:endParaRPr lang="en-US" baseline="0" dirty="0"/>
          </a:p>
          <a:p>
            <a:r>
              <a:rPr lang="en-US" baseline="0" dirty="0"/>
              <a:t>1) GREETING (sets the tone and establish rapport)</a:t>
            </a:r>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41</a:t>
            </a:fld>
            <a:endParaRPr lang="en-US" dirty="0"/>
          </a:p>
        </p:txBody>
      </p:sp>
    </p:spTree>
    <p:extLst>
      <p:ext uri="{BB962C8B-B14F-4D97-AF65-F5344CB8AC3E}">
        <p14:creationId xmlns:p14="http://schemas.microsoft.com/office/powerpoint/2010/main" val="537660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PROCESS:</a:t>
            </a:r>
          </a:p>
          <a:p>
            <a:endParaRPr lang="en-US" dirty="0"/>
          </a:p>
          <a:p>
            <a:pPr marL="228600" indent="-228600">
              <a:buAutoNum type="arabicPeriod"/>
            </a:pPr>
            <a:r>
              <a:rPr lang="en-US" dirty="0"/>
              <a:t>Discuss what happens next:</a:t>
            </a:r>
          </a:p>
          <a:p>
            <a:pPr marL="0" indent="0">
              <a:buNone/>
            </a:pPr>
            <a:r>
              <a:rPr lang="en-US" dirty="0"/>
              <a:t>	-Strategy, more meetings/interviews</a:t>
            </a:r>
          </a:p>
          <a:p>
            <a:pPr marL="0" indent="0">
              <a:buNone/>
            </a:pPr>
            <a:r>
              <a:rPr lang="en-US" dirty="0"/>
              <a:t>	-supportive</a:t>
            </a:r>
            <a:r>
              <a:rPr lang="en-US" baseline="0" dirty="0"/>
              <a:t> measures availability</a:t>
            </a:r>
          </a:p>
          <a:p>
            <a:pPr marL="0" indent="0">
              <a:buNone/>
            </a:pPr>
            <a:r>
              <a:rPr lang="en-US" baseline="0" dirty="0"/>
              <a:t>	-length of process</a:t>
            </a:r>
          </a:p>
          <a:p>
            <a:pPr marL="0" indent="0">
              <a:buNone/>
            </a:pPr>
            <a:r>
              <a:rPr lang="en-US" baseline="0" dirty="0"/>
              <a:t>	-other options (criminal, informal resolution, etc.)</a:t>
            </a:r>
          </a:p>
          <a:p>
            <a:pPr marL="0" indent="0">
              <a:buNone/>
            </a:pPr>
            <a:r>
              <a:rPr lang="en-US" baseline="0" dirty="0"/>
              <a:t>2. DRAFT report and 10 day review</a:t>
            </a:r>
          </a:p>
          <a:p>
            <a:pPr marL="0" indent="0">
              <a:buNone/>
            </a:pPr>
            <a:r>
              <a:rPr lang="en-US" baseline="0" dirty="0"/>
              <a:t>3.Party feedback incorporated into Final Investigation (explain where )</a:t>
            </a:r>
          </a:p>
          <a:p>
            <a:pPr marL="0" indent="0">
              <a:buNone/>
            </a:pPr>
            <a:r>
              <a:rPr lang="en-US" baseline="0" dirty="0"/>
              <a:t>4. Decision-Maker role and that he/she makes determination and decides sanction</a:t>
            </a:r>
          </a:p>
          <a:p>
            <a:pPr marL="0" indent="0">
              <a:buNone/>
            </a:pPr>
            <a:r>
              <a:rPr lang="en-US" baseline="0" dirty="0"/>
              <a:t>5. Appeal- grounds, request, timelines</a:t>
            </a:r>
          </a:p>
          <a:p>
            <a:pPr marL="0" indent="0">
              <a:buNone/>
            </a:pPr>
            <a:r>
              <a:rPr lang="en-US" baseline="0" dirty="0"/>
              <a:t>6. Explain Standard of Evidence- POTE or C&amp;C</a:t>
            </a:r>
          </a:p>
          <a:p>
            <a:pPr marL="0" indent="0">
              <a:buNone/>
            </a:pPr>
            <a:r>
              <a:rPr lang="en-US" baseline="0" dirty="0"/>
              <a:t>	</a:t>
            </a:r>
          </a:p>
          <a:p>
            <a:pPr marL="0" indent="0">
              <a:buNone/>
            </a:pPr>
            <a:endParaRPr lang="en-US" baseline="0" dirty="0"/>
          </a:p>
          <a:p>
            <a:pPr marL="0" indent="0">
              <a:buNone/>
            </a:pPr>
            <a:r>
              <a:rPr lang="en-US" baseline="0" dirty="0"/>
              <a:t>MANAGE EXPECTATIONS</a:t>
            </a:r>
          </a:p>
          <a:p>
            <a:pPr marL="0" indent="0">
              <a:buNone/>
            </a:pPr>
            <a:endParaRPr lang="en-US" baseline="0" dirty="0"/>
          </a:p>
          <a:p>
            <a:pPr marL="0" indent="0">
              <a:buNone/>
            </a:pPr>
            <a:r>
              <a:rPr lang="en-US" baseline="0" dirty="0"/>
              <a:t>-No one is happy at the end of the process</a:t>
            </a:r>
          </a:p>
          <a:p>
            <a:pPr marL="0" indent="0">
              <a:buNone/>
            </a:pPr>
            <a:endParaRPr lang="en-US" baseline="0" dirty="0"/>
          </a:p>
          <a:p>
            <a:pPr marL="0" indent="0">
              <a:buNone/>
            </a:pPr>
            <a:r>
              <a:rPr lang="en-US" baseline="0" dirty="0"/>
              <a:t>-Ensure parties understand the parameters of the policy, what it does and does not cover, how process plays out and what the process can and cannot achieve</a:t>
            </a:r>
          </a:p>
          <a:p>
            <a:pPr marL="0" indent="0">
              <a:buNone/>
            </a:pPr>
            <a:endParaRPr lang="en-US" baseline="0" dirty="0"/>
          </a:p>
          <a:p>
            <a:pPr marL="0" indent="0">
              <a:buNone/>
            </a:pPr>
            <a:r>
              <a:rPr lang="en-US" baseline="0" dirty="0"/>
              <a:t>-Provide AMPLE opportunity for parties questions</a:t>
            </a:r>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42</a:t>
            </a:fld>
            <a:endParaRPr lang="en-US" dirty="0"/>
          </a:p>
        </p:txBody>
      </p:sp>
    </p:spTree>
    <p:extLst>
      <p:ext uri="{BB962C8B-B14F-4D97-AF65-F5344CB8AC3E}">
        <p14:creationId xmlns:p14="http://schemas.microsoft.com/office/powerpoint/2010/main" val="819414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 AREAS:</a:t>
            </a:r>
          </a:p>
          <a:p>
            <a:endParaRPr lang="en-US" dirty="0"/>
          </a:p>
          <a:p>
            <a:r>
              <a:rPr lang="en-US" dirty="0"/>
              <a:t>Pay attention to drug/alcohol consumption (Timeline</a:t>
            </a:r>
            <a:r>
              <a:rPr lang="en-US" baseline="0" dirty="0"/>
              <a:t> each party and then put them together)</a:t>
            </a:r>
          </a:p>
          <a:p>
            <a:endParaRPr lang="en-US" baseline="0" dirty="0"/>
          </a:p>
          <a:p>
            <a:r>
              <a:rPr lang="en-US" baseline="0" dirty="0"/>
              <a:t>Cognizant of what was “heard” (rumor or heresay) or what was witnessed (facts) </a:t>
            </a:r>
            <a:r>
              <a:rPr lang="mr-IN" baseline="0" dirty="0"/>
              <a:t>…</a:t>
            </a:r>
            <a:endParaRPr lang="en-US" baseline="0" dirty="0"/>
          </a:p>
          <a:p>
            <a:endParaRPr lang="en-US" baseline="0" dirty="0"/>
          </a:p>
          <a:p>
            <a:r>
              <a:rPr lang="en-US" baseline="0" dirty="0"/>
              <a:t>Ask who else you should speak with or any other relevant documentary evidence</a:t>
            </a:r>
          </a:p>
          <a:p>
            <a:endParaRPr lang="en-US" baseline="0" dirty="0"/>
          </a:p>
          <a:p>
            <a:r>
              <a:rPr lang="en-US" baseline="0" dirty="0"/>
              <a:t>Advise may need to follow-up with parties, witnesses</a:t>
            </a:r>
          </a:p>
          <a:p>
            <a:endParaRPr lang="en-US" baseline="0" dirty="0"/>
          </a:p>
          <a:p>
            <a:r>
              <a:rPr lang="en-US" baseline="0" dirty="0"/>
              <a:t>Discuss Non-Retaliation</a:t>
            </a:r>
          </a:p>
          <a:p>
            <a:endParaRPr lang="en-US" baseline="0" dirty="0"/>
          </a:p>
          <a:p>
            <a:r>
              <a:rPr lang="en-US" baseline="0" dirty="0"/>
              <a:t>Discuss FERPA</a:t>
            </a:r>
          </a:p>
          <a:p>
            <a:endParaRPr lang="en-US" baseline="0" dirty="0"/>
          </a:p>
          <a:p>
            <a:r>
              <a:rPr lang="en-US" b="1" baseline="0" dirty="0"/>
              <a:t>FINAL IMPORTANT QUESTION:</a:t>
            </a:r>
          </a:p>
          <a:p>
            <a:endParaRPr lang="en-US" b="1" baseline="0" dirty="0"/>
          </a:p>
          <a:p>
            <a:r>
              <a:rPr lang="en-US" b="1" baseline="0" dirty="0"/>
              <a:t>Anything I did not ask that you think is important that I know?</a:t>
            </a:r>
          </a:p>
          <a:p>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44</a:t>
            </a:fld>
            <a:endParaRPr lang="en-US" dirty="0"/>
          </a:p>
        </p:txBody>
      </p:sp>
    </p:spTree>
    <p:extLst>
      <p:ext uri="{BB962C8B-B14F-4D97-AF65-F5344CB8AC3E}">
        <p14:creationId xmlns:p14="http://schemas.microsoft.com/office/powerpoint/2010/main" val="2022192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INTENTION to retaliate</a:t>
            </a:r>
            <a:r>
              <a:rPr lang="en-US" baseline="0" dirty="0"/>
              <a:t> is rarely displayed, therefore, legal framework is whether a retaliatory motive can be inferred from the evidence.</a:t>
            </a:r>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53</a:t>
            </a:fld>
            <a:endParaRPr lang="en-US" dirty="0"/>
          </a:p>
        </p:txBody>
      </p:sp>
    </p:spTree>
    <p:extLst>
      <p:ext uri="{BB962C8B-B14F-4D97-AF65-F5344CB8AC3E}">
        <p14:creationId xmlns:p14="http://schemas.microsoft.com/office/powerpoint/2010/main" val="1658660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POTE standard MUST establish that the adverse action was motivated by retaliation.</a:t>
            </a:r>
          </a:p>
          <a:p>
            <a:endParaRPr lang="en-US" dirty="0"/>
          </a:p>
          <a:p>
            <a:r>
              <a:rPr lang="en-US" dirty="0"/>
              <a:t>Separate disciplinary</a:t>
            </a:r>
            <a:r>
              <a:rPr lang="en-US" baseline="0" dirty="0"/>
              <a:t> action from discrimination/harassment claim.</a:t>
            </a:r>
          </a:p>
          <a:p>
            <a:endParaRPr lang="en-US" baseline="0" dirty="0"/>
          </a:p>
          <a:p>
            <a:r>
              <a:rPr lang="en-US" baseline="0" dirty="0"/>
              <a:t>If speech protected by 1</a:t>
            </a:r>
            <a:r>
              <a:rPr lang="en-US" baseline="30000" dirty="0"/>
              <a:t>st</a:t>
            </a:r>
            <a:r>
              <a:rPr lang="en-US" baseline="0" dirty="0"/>
              <a:t> amendment DOES NOT = retaliation </a:t>
            </a:r>
          </a:p>
          <a:p>
            <a:endParaRPr lang="en-US" baseline="0" dirty="0"/>
          </a:p>
          <a:p>
            <a:r>
              <a:rPr lang="en-US" baseline="0" dirty="0"/>
              <a:t>FACTORS to CONSIDER:</a:t>
            </a:r>
          </a:p>
          <a:p>
            <a:endParaRPr lang="en-US" baseline="0" dirty="0"/>
          </a:p>
          <a:p>
            <a:r>
              <a:rPr lang="en-US" baseline="0" dirty="0"/>
              <a:t>Explanation make sense</a:t>
            </a:r>
          </a:p>
          <a:p>
            <a:r>
              <a:rPr lang="en-US" baseline="0" dirty="0"/>
              <a:t>Adverse action consistent with established policy and practice</a:t>
            </a:r>
          </a:p>
          <a:p>
            <a:r>
              <a:rPr lang="en-US" baseline="0" dirty="0"/>
              <a:t>No adverse action taken against others who engaged in protected activity</a:t>
            </a:r>
          </a:p>
          <a:p>
            <a:r>
              <a:rPr lang="en-US" baseline="0" dirty="0"/>
              <a:t>Complainant treated the same as other individuals</a:t>
            </a:r>
          </a:p>
          <a:p>
            <a:r>
              <a:rPr lang="en-US" baseline="0" dirty="0"/>
              <a:t>Explanation given NOT CREDIBLE</a:t>
            </a:r>
          </a:p>
          <a:p>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54</a:t>
            </a:fld>
            <a:endParaRPr lang="en-US" dirty="0"/>
          </a:p>
        </p:txBody>
      </p:sp>
    </p:spTree>
    <p:extLst>
      <p:ext uri="{BB962C8B-B14F-4D97-AF65-F5344CB8AC3E}">
        <p14:creationId xmlns:p14="http://schemas.microsoft.com/office/powerpoint/2010/main" val="679150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Multi-Partiality= strive to positively regard each person’s point</a:t>
            </a:r>
            <a:r>
              <a:rPr lang="en-US" baseline="0" dirty="0"/>
              <a:t> of view in order to find the meaning behind behaviors, actions, or events</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57</a:t>
            </a:fld>
            <a:endParaRPr lang="en-US" dirty="0"/>
          </a:p>
        </p:txBody>
      </p:sp>
    </p:spTree>
    <p:extLst>
      <p:ext uri="{BB962C8B-B14F-4D97-AF65-F5344CB8AC3E}">
        <p14:creationId xmlns:p14="http://schemas.microsoft.com/office/powerpoint/2010/main" val="3732528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2020</a:t>
            </a:r>
            <a:r>
              <a:rPr lang="en-US" baseline="0" dirty="0"/>
              <a:t> Regs DOES NOT define PROMPT timeframe—previously 60-90 days (including appeals) BEST PRACTICE, possibly shorter k-12</a:t>
            </a:r>
          </a:p>
          <a:p>
            <a:endParaRPr lang="en-US" baseline="0" dirty="0"/>
          </a:p>
          <a:p>
            <a:r>
              <a:rPr lang="en-US" baseline="0" dirty="0"/>
              <a:t>Reliability= NOTICE via Grievance Procedures (Investigation Procedures) </a:t>
            </a:r>
          </a:p>
          <a:p>
            <a:endParaRPr lang="en-US" baseline="0" dirty="0"/>
          </a:p>
          <a:p>
            <a:r>
              <a:rPr lang="en-US" baseline="0" dirty="0"/>
              <a:t>INVESTIGATION ----PROMPT and FAIR</a:t>
            </a:r>
          </a:p>
          <a:p>
            <a:endParaRPr lang="en-US" baseline="0" dirty="0"/>
          </a:p>
          <a:p>
            <a:r>
              <a:rPr lang="en-US" baseline="0" dirty="0"/>
              <a:t>PROCESS </a:t>
            </a:r>
            <a:r>
              <a:rPr lang="mr-IN" baseline="0" dirty="0"/>
              <a:t>–</a:t>
            </a:r>
            <a:r>
              <a:rPr lang="en-US" baseline="0" dirty="0"/>
              <a:t> Built in time frames (10 day with draft and 10 day following Final Report)</a:t>
            </a:r>
          </a:p>
          <a:p>
            <a:endParaRPr lang="en-US" baseline="0" dirty="0"/>
          </a:p>
          <a:p>
            <a:r>
              <a:rPr lang="en-US" baseline="0" dirty="0"/>
              <a:t>REMEDIES- Supportive Measures </a:t>
            </a:r>
            <a:r>
              <a:rPr lang="mr-IN" baseline="0" dirty="0"/>
              <a:t>…</a:t>
            </a:r>
            <a:r>
              <a:rPr lang="en-US" baseline="0" dirty="0"/>
              <a:t>throughout the process</a:t>
            </a:r>
            <a:r>
              <a:rPr lang="mr-IN" baseline="0" dirty="0"/>
              <a:t>…</a:t>
            </a:r>
            <a:r>
              <a:rPr lang="en-US" baseline="0" dirty="0"/>
              <a:t>Title IX COOR responsibilities</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8</a:t>
            </a:fld>
            <a:endParaRPr lang="en-US" dirty="0"/>
          </a:p>
        </p:txBody>
      </p:sp>
    </p:spTree>
    <p:extLst>
      <p:ext uri="{BB962C8B-B14F-4D97-AF65-F5344CB8AC3E}">
        <p14:creationId xmlns:p14="http://schemas.microsoft.com/office/powerpoint/2010/main" val="3755106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INCAPCITATED BY: alcohol, drugs, sleep, etc.</a:t>
            </a:r>
          </a:p>
          <a:p>
            <a:endParaRPr lang="en-US" dirty="0"/>
          </a:p>
          <a:p>
            <a:r>
              <a:rPr lang="en-US" dirty="0"/>
              <a:t>TYPES</a:t>
            </a:r>
            <a:r>
              <a:rPr lang="en-US" baseline="0" dirty="0"/>
              <a:t> OF FORCE: Physical violence, hitting, pushing, kicking; Threats: anything that gets others to do something they would not ordinarily have done absent the threat.</a:t>
            </a:r>
          </a:p>
          <a:p>
            <a:endParaRPr lang="en-US" baseline="0" dirty="0"/>
          </a:p>
          <a:p>
            <a:r>
              <a:rPr lang="en-US" baseline="0" dirty="0"/>
              <a:t>COERCION: frequency, intensity, duration, isolation</a:t>
            </a:r>
          </a:p>
          <a:p>
            <a:endParaRPr lang="en-US" baseline="0" dirty="0"/>
          </a:p>
          <a:p>
            <a:r>
              <a:rPr lang="en-US" baseline="0" dirty="0"/>
              <a:t>INTENT = CRITICAL FACTOR to be present </a:t>
            </a:r>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31</a:t>
            </a:fld>
            <a:endParaRPr lang="en-US" dirty="0"/>
          </a:p>
        </p:txBody>
      </p:sp>
    </p:spTree>
    <p:extLst>
      <p:ext uri="{BB962C8B-B14F-4D97-AF65-F5344CB8AC3E}">
        <p14:creationId xmlns:p14="http://schemas.microsoft.com/office/powerpoint/2010/main" val="2631501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Black Outs</a:t>
            </a:r>
            <a:r>
              <a:rPr lang="en-US" baseline="0" dirty="0"/>
              <a:t> pg 54</a:t>
            </a:r>
          </a:p>
          <a:p>
            <a:endParaRPr lang="en-US" baseline="0" dirty="0"/>
          </a:p>
          <a:p>
            <a:r>
              <a:rPr lang="en-US" baseline="0" dirty="0"/>
              <a:t>INCAPACITY DOES NOT = Intoxicated or drunk or under the influence</a:t>
            </a:r>
          </a:p>
          <a:p>
            <a:r>
              <a:rPr lang="en-US" baseline="0" dirty="0"/>
              <a:t>Incapacity is extreme form of intoxication</a:t>
            </a:r>
          </a:p>
          <a:p>
            <a:endParaRPr lang="en-US" baseline="0" dirty="0"/>
          </a:p>
          <a:p>
            <a:r>
              <a:rPr lang="en-US" baseline="0" dirty="0"/>
              <a:t>Rape Drugs</a:t>
            </a:r>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32</a:t>
            </a:fld>
            <a:endParaRPr lang="en-US" dirty="0"/>
          </a:p>
        </p:txBody>
      </p:sp>
    </p:spTree>
    <p:extLst>
      <p:ext uri="{BB962C8B-B14F-4D97-AF65-F5344CB8AC3E}">
        <p14:creationId xmlns:p14="http://schemas.microsoft.com/office/powerpoint/2010/main" val="702082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WHAT WHEN WHERE WHY HOW</a:t>
            </a:r>
          </a:p>
        </p:txBody>
      </p:sp>
      <p:sp>
        <p:nvSpPr>
          <p:cNvPr id="4" name="Slide Number Placeholder 3"/>
          <p:cNvSpPr>
            <a:spLocks noGrp="1"/>
          </p:cNvSpPr>
          <p:nvPr>
            <p:ph type="sldNum" sz="quarter" idx="10"/>
          </p:nvPr>
        </p:nvSpPr>
        <p:spPr/>
        <p:txBody>
          <a:bodyPr/>
          <a:lstStyle/>
          <a:p>
            <a:fld id="{996559F8-7803-724B-A80F-CD75F034BFCD}" type="slidenum">
              <a:rPr lang="en-US" smtClean="0"/>
              <a:t>33</a:t>
            </a:fld>
            <a:endParaRPr lang="en-US" dirty="0"/>
          </a:p>
        </p:txBody>
      </p:sp>
    </p:spTree>
    <p:extLst>
      <p:ext uri="{BB962C8B-B14F-4D97-AF65-F5344CB8AC3E}">
        <p14:creationId xmlns:p14="http://schemas.microsoft.com/office/powerpoint/2010/main" val="155806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KEY</a:t>
            </a:r>
            <a:r>
              <a:rPr lang="en-US" sz="3200" baseline="0" dirty="0"/>
              <a:t> QUESTIONS TO ASK: (KNOWLEDGE CONSTRUCT)</a:t>
            </a:r>
          </a:p>
          <a:p>
            <a:endParaRPr lang="en-US" sz="3200" baseline="0" dirty="0"/>
          </a:p>
          <a:p>
            <a:pPr marL="514350" indent="-514350">
              <a:buAutoNum type="arabicPeriod"/>
            </a:pPr>
            <a:r>
              <a:rPr lang="en-US" sz="3200" baseline="0" dirty="0"/>
              <a:t>Did Respondent know the Complainant previously?</a:t>
            </a:r>
          </a:p>
          <a:p>
            <a:pPr marL="514350" indent="-514350">
              <a:buAutoNum type="arabicPeriod"/>
            </a:pPr>
            <a:r>
              <a:rPr lang="en-US" sz="3200" baseline="0" dirty="0"/>
              <a:t>If so, was Complainant acting differently from previous similar situations?</a:t>
            </a:r>
          </a:p>
          <a:p>
            <a:pPr marL="514350" indent="-514350">
              <a:buAutoNum type="arabicPeriod"/>
            </a:pPr>
            <a:r>
              <a:rPr lang="en-US" sz="3200" baseline="0" dirty="0"/>
              <a:t>Evaluate what Respondent observed the Complainant consuming (Timeline)</a:t>
            </a:r>
          </a:p>
          <a:p>
            <a:pPr marL="514350" indent="-514350">
              <a:buAutoNum type="arabicPeriod"/>
            </a:pPr>
            <a:r>
              <a:rPr lang="en-US" sz="3200" baseline="0" dirty="0"/>
              <a:t>Determine if Respondent provided any of alcohol/drugs to Complainant</a:t>
            </a:r>
          </a:p>
          <a:p>
            <a:pPr marL="514350" indent="-514350">
              <a:buAutoNum type="arabicPeriod"/>
            </a:pPr>
            <a:r>
              <a:rPr lang="en-US" sz="3200" baseline="0" dirty="0"/>
              <a:t>Other relevant behavioral cues observed ( slurred speech, smell of alcohol, stumbling, passing out, outrageous behavior, appearing disoriented, unconscious or going in and out of consciousness, </a:t>
            </a:r>
          </a:p>
          <a:p>
            <a:pPr marL="514350" indent="-514350">
              <a:buAutoNum type="arabicPeriod"/>
            </a:pPr>
            <a:endParaRPr lang="en-US" sz="3200" baseline="0" dirty="0"/>
          </a:p>
          <a:p>
            <a:pPr marL="0" indent="0">
              <a:buNone/>
            </a:pPr>
            <a:r>
              <a:rPr lang="en-US" sz="3200" baseline="0" dirty="0"/>
              <a:t>TIMELINE Critical for each party</a:t>
            </a:r>
          </a:p>
          <a:p>
            <a:pPr marL="0" indent="0">
              <a:buNone/>
            </a:pPr>
            <a:r>
              <a:rPr lang="en-US" sz="3200" baseline="0" dirty="0"/>
              <a:t>-Good questions</a:t>
            </a:r>
            <a:r>
              <a:rPr lang="mr-IN" sz="3200" baseline="0" dirty="0"/>
              <a:t>…</a:t>
            </a:r>
            <a:r>
              <a:rPr lang="en-US" sz="3200" baseline="0" dirty="0"/>
              <a:t>”The next thing I remember”; ‘I woke up and</a:t>
            </a:r>
            <a:r>
              <a:rPr lang="mr-IN" sz="3200" baseline="0" dirty="0"/>
              <a:t>…</a:t>
            </a:r>
            <a:r>
              <a:rPr lang="en-US" sz="3200" baseline="0" dirty="0"/>
              <a:t>” “I don</a:t>
            </a:r>
            <a:r>
              <a:rPr lang="mr-IN" sz="3200" baseline="0" dirty="0"/>
              <a:t>’</a:t>
            </a:r>
            <a:r>
              <a:rPr lang="en-US" sz="3200" baseline="0" dirty="0"/>
              <a:t>t remember anything after..” </a:t>
            </a:r>
          </a:p>
          <a:p>
            <a:endParaRPr lang="en-US" sz="3200" baseline="0" dirty="0"/>
          </a:p>
          <a:p>
            <a:endParaRPr lang="en-US" sz="3200" dirty="0"/>
          </a:p>
        </p:txBody>
      </p:sp>
      <p:sp>
        <p:nvSpPr>
          <p:cNvPr id="4" name="Slide Number Placeholder 3"/>
          <p:cNvSpPr>
            <a:spLocks noGrp="1"/>
          </p:cNvSpPr>
          <p:nvPr>
            <p:ph type="sldNum" sz="quarter" idx="10"/>
          </p:nvPr>
        </p:nvSpPr>
        <p:spPr/>
        <p:txBody>
          <a:bodyPr/>
          <a:lstStyle/>
          <a:p>
            <a:fld id="{996559F8-7803-724B-A80F-CD75F034BFCD}" type="slidenum">
              <a:rPr lang="en-US" smtClean="0"/>
              <a:t>34</a:t>
            </a:fld>
            <a:endParaRPr lang="en-US" dirty="0"/>
          </a:p>
        </p:txBody>
      </p:sp>
    </p:spTree>
    <p:extLst>
      <p:ext uri="{BB962C8B-B14F-4D97-AF65-F5344CB8AC3E}">
        <p14:creationId xmlns:p14="http://schemas.microsoft.com/office/powerpoint/2010/main" val="2287023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b="1" dirty="0"/>
              <a:t>STRATEGY</a:t>
            </a:r>
            <a:r>
              <a:rPr lang="en-US" sz="2000" b="1" baseline="0" dirty="0"/>
              <a:t> OF INTERVIEWS INPACTED BY NOIA AND NOI REQUIREMENTS OF NEW REGULATONS</a:t>
            </a:r>
          </a:p>
          <a:p>
            <a:endParaRPr lang="en-US" sz="2000" b="1" baseline="0" dirty="0"/>
          </a:p>
          <a:p>
            <a:r>
              <a:rPr lang="en-US" sz="2000" b="1" baseline="0" dirty="0"/>
              <a:t>PARTIES AND WITNESSES INTERVIEWED AS ASOON AS POSSIBLE</a:t>
            </a:r>
          </a:p>
          <a:p>
            <a:r>
              <a:rPr lang="en-US" sz="2000" b="1" baseline="0" dirty="0"/>
              <a:t>	-Fresh recollections and accurate as possible</a:t>
            </a:r>
          </a:p>
          <a:p>
            <a:r>
              <a:rPr lang="en-US" sz="2000" b="1" baseline="0" dirty="0"/>
              <a:t>	-secure remedies in a timely manner</a:t>
            </a:r>
          </a:p>
          <a:p>
            <a:r>
              <a:rPr lang="en-US" sz="2000" b="1" baseline="0" dirty="0"/>
              <a:t>	-Interviews ONLY after received NOIA and NOI</a:t>
            </a:r>
          </a:p>
          <a:p>
            <a:endParaRPr lang="en-US" sz="2000" b="1" baseline="0" dirty="0"/>
          </a:p>
          <a:p>
            <a:r>
              <a:rPr lang="en-US" sz="2000" b="1" baseline="0" dirty="0"/>
              <a:t>Turn your brain off and walk away</a:t>
            </a:r>
            <a:r>
              <a:rPr lang="mr-IN" sz="2000" b="1" baseline="0" dirty="0"/>
              <a:t>…</a:t>
            </a:r>
            <a:r>
              <a:rPr lang="en-US" sz="2000" b="1" baseline="0" dirty="0"/>
              <a:t>use colleagues and/or co-investigator to bounce things off of</a:t>
            </a:r>
          </a:p>
          <a:p>
            <a:endParaRPr lang="en-US" sz="2000" b="1" baseline="0" dirty="0"/>
          </a:p>
          <a:p>
            <a:endParaRPr lang="en-US" sz="2000" b="1" baseline="0" dirty="0"/>
          </a:p>
          <a:p>
            <a:r>
              <a:rPr lang="en-US" sz="2000" b="1" baseline="0" dirty="0"/>
              <a:t>If you are too busy analyzing what you know, you will not focus on what you are missing, what is yet to be obtained, or why certain witnesses have not told you information that would have logical or expected from them.</a:t>
            </a:r>
            <a:endParaRPr lang="en-US" sz="2000" b="1" dirty="0"/>
          </a:p>
        </p:txBody>
      </p:sp>
      <p:sp>
        <p:nvSpPr>
          <p:cNvPr id="4" name="Slide Number Placeholder 3"/>
          <p:cNvSpPr>
            <a:spLocks noGrp="1"/>
          </p:cNvSpPr>
          <p:nvPr>
            <p:ph type="sldNum" sz="quarter" idx="10"/>
          </p:nvPr>
        </p:nvSpPr>
        <p:spPr/>
        <p:txBody>
          <a:bodyPr/>
          <a:lstStyle/>
          <a:p>
            <a:fld id="{996559F8-7803-724B-A80F-CD75F034BFCD}" type="slidenum">
              <a:rPr lang="en-US" smtClean="0"/>
              <a:t>36</a:t>
            </a:fld>
            <a:endParaRPr lang="en-US" dirty="0"/>
          </a:p>
        </p:txBody>
      </p:sp>
    </p:spTree>
    <p:extLst>
      <p:ext uri="{BB962C8B-B14F-4D97-AF65-F5344CB8AC3E}">
        <p14:creationId xmlns:p14="http://schemas.microsoft.com/office/powerpoint/2010/main" val="3320611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 advice on Note-Taking Unchanged</a:t>
            </a:r>
          </a:p>
          <a:p>
            <a:endParaRPr lang="en-US" dirty="0"/>
          </a:p>
          <a:p>
            <a:r>
              <a:rPr lang="en-US" dirty="0"/>
              <a:t>Too often</a:t>
            </a:r>
            <a:r>
              <a:rPr lang="en-US" baseline="0" dirty="0"/>
              <a:t> “Hand-Written” Notes are the smoking gun</a:t>
            </a:r>
          </a:p>
          <a:p>
            <a:endParaRPr lang="en-US" baseline="0" dirty="0"/>
          </a:p>
          <a:p>
            <a:r>
              <a:rPr lang="en-US" baseline="0" dirty="0"/>
              <a:t>NOTES= complete and detailed</a:t>
            </a:r>
          </a:p>
          <a:p>
            <a:endParaRPr lang="en-US" baseline="0" dirty="0"/>
          </a:p>
          <a:p>
            <a:r>
              <a:rPr lang="en-US" baseline="0" dirty="0"/>
              <a:t>Where possible</a:t>
            </a:r>
          </a:p>
          <a:p>
            <a:endParaRPr lang="en-US" baseline="0" dirty="0"/>
          </a:p>
          <a:p>
            <a:endParaRPr lang="en-US" baseline="0" dirty="0"/>
          </a:p>
          <a:p>
            <a:r>
              <a:rPr lang="en-US" baseline="0" dirty="0"/>
              <a:t>DON</a:t>
            </a:r>
            <a:r>
              <a:rPr lang="mr-IN" baseline="0" dirty="0"/>
              <a:t>’</a:t>
            </a:r>
            <a:r>
              <a:rPr lang="en-US" baseline="0" dirty="0"/>
              <a:t>T create Notes that summarize credibility</a:t>
            </a:r>
            <a:r>
              <a:rPr lang="mr-IN" baseline="0" dirty="0"/>
              <a:t>…</a:t>
            </a:r>
            <a:r>
              <a:rPr lang="en-US" baseline="0" dirty="0"/>
              <a:t>not your role as an investigator.</a:t>
            </a:r>
          </a:p>
          <a:p>
            <a:endParaRPr lang="en-US" baseline="0" dirty="0"/>
          </a:p>
          <a:p>
            <a:r>
              <a:rPr lang="en-US" baseline="0" dirty="0"/>
              <a:t>Date all Notes and who was present</a:t>
            </a:r>
          </a:p>
          <a:p>
            <a:endParaRPr lang="en-US" baseline="0" dirty="0"/>
          </a:p>
          <a:p>
            <a:r>
              <a:rPr lang="en-US" baseline="0" dirty="0"/>
              <a:t>Review notes before interview concludes and ensure all your original questions answered</a:t>
            </a:r>
          </a:p>
          <a:p>
            <a:endParaRPr lang="en-US" baseline="0" dirty="0"/>
          </a:p>
          <a:p>
            <a:r>
              <a:rPr lang="en-US" baseline="0" dirty="0"/>
              <a:t>Clarify anything you are unclear about</a:t>
            </a:r>
          </a:p>
          <a:p>
            <a:endParaRPr lang="en-US" baseline="0" dirty="0"/>
          </a:p>
          <a:p>
            <a:r>
              <a:rPr lang="en-US" baseline="0" dirty="0"/>
              <a:t>DOCUMENT refusal to answer, evasion, or refusal to participate</a:t>
            </a:r>
          </a:p>
          <a:p>
            <a:endParaRPr lang="en-US" baseline="0" dirty="0"/>
          </a:p>
          <a:p>
            <a:r>
              <a:rPr lang="en-US" baseline="0" dirty="0"/>
              <a:t>Capture key quotes</a:t>
            </a:r>
          </a:p>
          <a:p>
            <a:endParaRPr lang="en-US" baseline="0" dirty="0"/>
          </a:p>
          <a:p>
            <a:r>
              <a:rPr lang="en-US" baseline="0" dirty="0"/>
              <a:t>Review and Finalize notes immediately upon completion of the interview= BEST PRACTICE</a:t>
            </a:r>
          </a:p>
          <a:p>
            <a:r>
              <a:rPr lang="en-US" baseline="0" dirty="0"/>
              <a:t>Taking Hand written slows down interview in a good way</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996559F8-7803-724B-A80F-CD75F034BFCD}" type="slidenum">
              <a:rPr lang="en-US" smtClean="0"/>
              <a:t>37</a:t>
            </a:fld>
            <a:endParaRPr lang="en-US" dirty="0"/>
          </a:p>
        </p:txBody>
      </p:sp>
    </p:spTree>
    <p:extLst>
      <p:ext uri="{BB962C8B-B14F-4D97-AF65-F5344CB8AC3E}">
        <p14:creationId xmlns:p14="http://schemas.microsoft.com/office/powerpoint/2010/main" val="233792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subpoenaed</a:t>
            </a:r>
            <a:r>
              <a:rPr lang="mr-IN" dirty="0"/>
              <a:t>…</a:t>
            </a:r>
            <a:r>
              <a:rPr lang="en-US" dirty="0"/>
              <a:t>.</a:t>
            </a:r>
          </a:p>
        </p:txBody>
      </p:sp>
      <p:sp>
        <p:nvSpPr>
          <p:cNvPr id="4" name="Slide Number Placeholder 3"/>
          <p:cNvSpPr>
            <a:spLocks noGrp="1"/>
          </p:cNvSpPr>
          <p:nvPr>
            <p:ph type="sldNum" sz="quarter" idx="10"/>
          </p:nvPr>
        </p:nvSpPr>
        <p:spPr/>
        <p:txBody>
          <a:bodyPr/>
          <a:lstStyle/>
          <a:p>
            <a:fld id="{996559F8-7803-724B-A80F-CD75F034BFCD}" type="slidenum">
              <a:rPr lang="en-US" smtClean="0"/>
              <a:t>38</a:t>
            </a:fld>
            <a:endParaRPr lang="en-US" dirty="0"/>
          </a:p>
        </p:txBody>
      </p:sp>
    </p:spTree>
    <p:extLst>
      <p:ext uri="{BB962C8B-B14F-4D97-AF65-F5344CB8AC3E}">
        <p14:creationId xmlns:p14="http://schemas.microsoft.com/office/powerpoint/2010/main" val="3222997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7CA90AC3-2164-C24F-8733-6D9D061DE049}" type="datetime1">
              <a:rPr lang="en-US" smtClean="0"/>
              <a:t>8/6/2020</a:t>
            </a:fld>
            <a:endParaRPr lang="en-US" dirty="0"/>
          </a:p>
        </p:txBody>
      </p:sp>
      <p:sp>
        <p:nvSpPr>
          <p:cNvPr id="5" name="Footer Placeholder 4"/>
          <p:cNvSpPr>
            <a:spLocks noGrp="1"/>
          </p:cNvSpPr>
          <p:nvPr>
            <p:ph type="ftr" sz="quarter" idx="11"/>
          </p:nvPr>
        </p:nvSpPr>
        <p:spPr/>
        <p:txBody>
          <a:bodyPr/>
          <a:lstStyle/>
          <a:p>
            <a:r>
              <a:rPr lang="en-US" dirty="0"/>
              <a:t>Katie Clifford, Esq. All Rights Reserved © 2020</a:t>
            </a:r>
          </a:p>
        </p:txBody>
      </p:sp>
      <p:sp>
        <p:nvSpPr>
          <p:cNvPr id="6" name="Slide Number Placeholder 5"/>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CB811B-A55F-5041-BC54-173C3D28FFAC}" type="datetime1">
              <a:rPr lang="en-US" smtClean="0"/>
              <a:t>8/6/2020</a:t>
            </a:fld>
            <a:endParaRPr lang="en-US" dirty="0"/>
          </a:p>
        </p:txBody>
      </p:sp>
      <p:sp>
        <p:nvSpPr>
          <p:cNvPr id="6" name="Footer Placeholder 5"/>
          <p:cNvSpPr>
            <a:spLocks noGrp="1"/>
          </p:cNvSpPr>
          <p:nvPr>
            <p:ph type="ftr" sz="quarter" idx="11"/>
          </p:nvPr>
        </p:nvSpPr>
        <p:spPr/>
        <p:txBody>
          <a:bodyPr/>
          <a:lstStyle/>
          <a:p>
            <a:r>
              <a:rPr lang="en-US" dirty="0"/>
              <a:t>Katie Clifford, Esq. All Rights Reserved © 2020</a:t>
            </a:r>
          </a:p>
        </p:txBody>
      </p:sp>
      <p:sp>
        <p:nvSpPr>
          <p:cNvPr id="7" name="Slide Number Placeholder 6"/>
          <p:cNvSpPr>
            <a:spLocks noGrp="1"/>
          </p:cNvSpPr>
          <p:nvPr>
            <p:ph type="sldNum" sz="quarter" idx="12"/>
          </p:nvPr>
        </p:nvSpPr>
        <p:spPr/>
        <p:txBody>
          <a:bodyPr/>
          <a:lstStyle/>
          <a:p>
            <a:fld id="{DE9FB513-C578-344E-9FAD-43482CEC368B}" type="slidenum">
              <a:rPr lang="en-US" smtClean="0"/>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E9E839FF-BCA5-8B4C-9678-4CCAF0881609}" type="datetime1">
              <a:rPr lang="en-US" smtClean="0"/>
              <a:t>8/6/2020</a:t>
            </a:fld>
            <a:endParaRPr lang="en-US" dirty="0"/>
          </a:p>
        </p:txBody>
      </p:sp>
      <p:sp>
        <p:nvSpPr>
          <p:cNvPr id="5" name="Footer Placeholder 4"/>
          <p:cNvSpPr>
            <a:spLocks noGrp="1"/>
          </p:cNvSpPr>
          <p:nvPr>
            <p:ph type="ftr" sz="quarter" idx="11"/>
          </p:nvPr>
        </p:nvSpPr>
        <p:spPr/>
        <p:txBody>
          <a:bodyPr/>
          <a:lstStyle/>
          <a:p>
            <a:r>
              <a:rPr lang="en-US" dirty="0"/>
              <a:t>Katie Clifford, Esq. All Rights Reserved © 2020</a:t>
            </a:r>
          </a:p>
        </p:txBody>
      </p:sp>
      <p:sp>
        <p:nvSpPr>
          <p:cNvPr id="6" name="Slide Number Placeholder 5"/>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4D75063E-E005-1448-95AB-F249F1C7B4F0}" type="datetime1">
              <a:rPr lang="en-US" smtClean="0"/>
              <a:t>8/6/2020</a:t>
            </a:fld>
            <a:endParaRPr lang="en-US" dirty="0"/>
          </a:p>
        </p:txBody>
      </p:sp>
      <p:sp>
        <p:nvSpPr>
          <p:cNvPr id="5" name="Footer Placeholder 4"/>
          <p:cNvSpPr>
            <a:spLocks noGrp="1"/>
          </p:cNvSpPr>
          <p:nvPr>
            <p:ph type="ftr" sz="quarter" idx="11"/>
          </p:nvPr>
        </p:nvSpPr>
        <p:spPr/>
        <p:txBody>
          <a:bodyPr/>
          <a:lstStyle/>
          <a:p>
            <a:r>
              <a:rPr lang="en-US" dirty="0"/>
              <a:t>Katie Clifford, Esq. All Rights Reserved © 2020</a:t>
            </a:r>
          </a:p>
        </p:txBody>
      </p:sp>
      <p:sp>
        <p:nvSpPr>
          <p:cNvPr id="6" name="Slide Number Placeholder 5"/>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201FB29-4B9F-2446-A87C-E2166A08579B}" type="datetime1">
              <a:rPr lang="en-US" smtClean="0"/>
              <a:t>8/6/2020</a:t>
            </a:fld>
            <a:endParaRPr lang="en-US" dirty="0"/>
          </a:p>
        </p:txBody>
      </p:sp>
      <p:sp>
        <p:nvSpPr>
          <p:cNvPr id="5" name="Footer Placeholder 4"/>
          <p:cNvSpPr>
            <a:spLocks noGrp="1"/>
          </p:cNvSpPr>
          <p:nvPr>
            <p:ph type="ftr" sz="quarter" idx="11"/>
          </p:nvPr>
        </p:nvSpPr>
        <p:spPr/>
        <p:txBody>
          <a:bodyPr/>
          <a:lstStyle/>
          <a:p>
            <a:r>
              <a:rPr lang="en-US" dirty="0"/>
              <a:t>Katie Clifford, Esq. All Rights Reserved © 2020</a:t>
            </a:r>
          </a:p>
        </p:txBody>
      </p:sp>
      <p:sp>
        <p:nvSpPr>
          <p:cNvPr id="6" name="Slide Number Placeholder 5"/>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21B137B9-5A72-5041-97FF-1FCE608C835C}" type="datetime1">
              <a:rPr lang="en-US" smtClean="0"/>
              <a:t>8/6/2020</a:t>
            </a:fld>
            <a:endParaRPr lang="en-US" dirty="0"/>
          </a:p>
        </p:txBody>
      </p:sp>
      <p:sp>
        <p:nvSpPr>
          <p:cNvPr id="5" name="Footer Placeholder 4"/>
          <p:cNvSpPr>
            <a:spLocks noGrp="1"/>
          </p:cNvSpPr>
          <p:nvPr>
            <p:ph type="ftr" sz="quarter" idx="11"/>
          </p:nvPr>
        </p:nvSpPr>
        <p:spPr/>
        <p:txBody>
          <a:bodyPr/>
          <a:lstStyle/>
          <a:p>
            <a:r>
              <a:rPr lang="en-US" dirty="0"/>
              <a:t>Katie Clifford, Esq. All Rights Reserved © 2020</a:t>
            </a:r>
          </a:p>
        </p:txBody>
      </p:sp>
      <p:sp>
        <p:nvSpPr>
          <p:cNvPr id="6" name="Slide Number Placeholder 5"/>
          <p:cNvSpPr>
            <a:spLocks noGrp="1"/>
          </p:cNvSpPr>
          <p:nvPr>
            <p:ph type="sldNum" sz="quarter" idx="12"/>
          </p:nvPr>
        </p:nvSpPr>
        <p:spPr/>
        <p:txBody>
          <a:bodyPr/>
          <a:lstStyle/>
          <a:p>
            <a:fld id="{DE9FB513-C578-344E-9FAD-43482CEC368B}" type="slidenum">
              <a:rPr lang="en-US" smtClean="0"/>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FF2D4-2C82-C14B-8180-59E328A42359}" type="datetime1">
              <a:rPr lang="en-US" smtClean="0"/>
              <a:t>8/6/2020</a:t>
            </a:fld>
            <a:endParaRPr lang="en-US" dirty="0"/>
          </a:p>
        </p:txBody>
      </p:sp>
      <p:sp>
        <p:nvSpPr>
          <p:cNvPr id="5" name="Footer Placeholder 4"/>
          <p:cNvSpPr>
            <a:spLocks noGrp="1"/>
          </p:cNvSpPr>
          <p:nvPr>
            <p:ph type="ftr" sz="quarter" idx="11"/>
          </p:nvPr>
        </p:nvSpPr>
        <p:spPr/>
        <p:txBody>
          <a:bodyPr/>
          <a:lstStyle/>
          <a:p>
            <a:r>
              <a:rPr lang="en-US" dirty="0"/>
              <a:t>Katie Clifford, Esq. All Rights Reserved © 2020</a:t>
            </a:r>
          </a:p>
        </p:txBody>
      </p:sp>
      <p:sp>
        <p:nvSpPr>
          <p:cNvPr id="6" name="Slide Number Placeholder 5"/>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0D585E9F-F611-1C46-97A0-C2BE3AE52647}" type="datetime1">
              <a:rPr lang="en-US" smtClean="0"/>
              <a:t>8/6/2020</a:t>
            </a:fld>
            <a:endParaRPr lang="en-US" dirty="0"/>
          </a:p>
        </p:txBody>
      </p:sp>
      <p:sp>
        <p:nvSpPr>
          <p:cNvPr id="6" name="Footer Placeholder 5"/>
          <p:cNvSpPr>
            <a:spLocks noGrp="1"/>
          </p:cNvSpPr>
          <p:nvPr>
            <p:ph type="ftr" sz="quarter" idx="11"/>
          </p:nvPr>
        </p:nvSpPr>
        <p:spPr/>
        <p:txBody>
          <a:bodyPr/>
          <a:lstStyle/>
          <a:p>
            <a:r>
              <a:rPr lang="en-US" dirty="0"/>
              <a:t>Katie Clifford, Esq. All Rights Reserved © 2020</a:t>
            </a:r>
          </a:p>
        </p:txBody>
      </p:sp>
      <p:sp>
        <p:nvSpPr>
          <p:cNvPr id="7" name="Slide Number Placeholder 6"/>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1F721013-C33C-8A4C-8CD1-9A2E08003CE7}" type="datetime1">
              <a:rPr lang="en-US" smtClean="0"/>
              <a:t>8/6/2020</a:t>
            </a:fld>
            <a:endParaRPr lang="en-US" dirty="0"/>
          </a:p>
        </p:txBody>
      </p:sp>
      <p:sp>
        <p:nvSpPr>
          <p:cNvPr id="8" name="Footer Placeholder 7"/>
          <p:cNvSpPr>
            <a:spLocks noGrp="1"/>
          </p:cNvSpPr>
          <p:nvPr>
            <p:ph type="ftr" sz="quarter" idx="11"/>
          </p:nvPr>
        </p:nvSpPr>
        <p:spPr/>
        <p:txBody>
          <a:bodyPr/>
          <a:lstStyle/>
          <a:p>
            <a:r>
              <a:rPr lang="en-US" dirty="0"/>
              <a:t>Katie Clifford, Esq. All Rights Reserved © 2020</a:t>
            </a:r>
          </a:p>
        </p:txBody>
      </p:sp>
      <p:sp>
        <p:nvSpPr>
          <p:cNvPr id="9" name="Slide Number Placeholder 8"/>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2EC08DAB-2CB8-9640-BB4B-1A7C96276142}" type="datetime1">
              <a:rPr lang="en-US" smtClean="0"/>
              <a:t>8/6/2020</a:t>
            </a:fld>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
        <p:nvSpPr>
          <p:cNvPr id="5" name="Slide Number Placeholder 4"/>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4CD71-F094-AF42-827E-3D0E59747D41}" type="datetime1">
              <a:rPr lang="en-US" smtClean="0"/>
              <a:t>8/6/2020</a:t>
            </a:fld>
            <a:endParaRPr lang="en-US" dirty="0"/>
          </a:p>
        </p:txBody>
      </p:sp>
      <p:sp>
        <p:nvSpPr>
          <p:cNvPr id="3" name="Footer Placeholder 2"/>
          <p:cNvSpPr>
            <a:spLocks noGrp="1"/>
          </p:cNvSpPr>
          <p:nvPr>
            <p:ph type="ftr" sz="quarter" idx="11"/>
          </p:nvPr>
        </p:nvSpPr>
        <p:spPr/>
        <p:txBody>
          <a:bodyPr/>
          <a:lstStyle/>
          <a:p>
            <a:r>
              <a:rPr lang="en-US" dirty="0"/>
              <a:t>Katie Clifford, Esq. All Rights Reserved © 2020</a:t>
            </a:r>
          </a:p>
        </p:txBody>
      </p:sp>
      <p:sp>
        <p:nvSpPr>
          <p:cNvPr id="4" name="Slide Number Placeholder 3"/>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D88624-9E1A-3E4D-9836-21418EC8EF3A}" type="datetime1">
              <a:rPr lang="en-US" smtClean="0"/>
              <a:t>8/6/2020</a:t>
            </a:fld>
            <a:endParaRPr lang="en-US" dirty="0"/>
          </a:p>
        </p:txBody>
      </p:sp>
      <p:sp>
        <p:nvSpPr>
          <p:cNvPr id="6" name="Footer Placeholder 5"/>
          <p:cNvSpPr>
            <a:spLocks noGrp="1"/>
          </p:cNvSpPr>
          <p:nvPr>
            <p:ph type="ftr" sz="quarter" idx="11"/>
          </p:nvPr>
        </p:nvSpPr>
        <p:spPr/>
        <p:txBody>
          <a:bodyPr/>
          <a:lstStyle/>
          <a:p>
            <a:r>
              <a:rPr lang="en-US" dirty="0"/>
              <a:t>Katie Clifford, Esq. All Rights Reserved © 2020</a:t>
            </a:r>
          </a:p>
        </p:txBody>
      </p:sp>
      <p:sp>
        <p:nvSpPr>
          <p:cNvPr id="7" name="Slide Number Placeholder 6"/>
          <p:cNvSpPr>
            <a:spLocks noGrp="1"/>
          </p:cNvSpPr>
          <p:nvPr>
            <p:ph type="sldNum" sz="quarter" idx="12"/>
          </p:nvPr>
        </p:nvSpPr>
        <p:spPr/>
        <p:txBody>
          <a:bodyPr/>
          <a:lstStyle/>
          <a:p>
            <a:fld id="{DE9FB513-C578-344E-9FAD-43482CEC368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61E6928B-2824-6246-91C6-0FF49E476C28}" type="datetime1">
              <a:rPr lang="en-US" smtClean="0"/>
              <a:t>8/6/2020</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dirty="0"/>
              <a:t>Katie Clifford, Esq. All Rights Reserved © 2020</a:t>
            </a: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DE9FB513-C578-344E-9FAD-43482CEC368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mailto:KALDRICH_2000@YAHOO.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300166"/>
            <a:ext cx="6479153" cy="3076557"/>
          </a:xfrm>
          <a:solidFill>
            <a:srgbClr val="244A58"/>
          </a:solidFill>
        </p:spPr>
        <p:txBody>
          <a:bodyPr/>
          <a:lstStyle/>
          <a:p>
            <a:r>
              <a:rPr lang="en-US" sz="3200" b="1" dirty="0">
                <a:ln w="18415" cmpd="sng">
                  <a:solidFill>
                    <a:srgbClr val="FFFFFF"/>
                  </a:solidFill>
                  <a:prstDash val="solid"/>
                </a:ln>
                <a:solidFill>
                  <a:srgbClr val="FFFFFF"/>
                </a:solidFill>
                <a:effectLst>
                  <a:outerShdw blurRad="63500" dir="3600000" algn="tl" rotWithShape="0">
                    <a:srgbClr val="000000">
                      <a:alpha val="70000"/>
                    </a:srgbClr>
                  </a:outerShdw>
                </a:effectLst>
              </a:rPr>
              <a:t>TIX INVESTIGATOR TRAINING:</a:t>
            </a:r>
            <a:br>
              <a:rPr lang="en-US" sz="32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br>
              <a:rPr lang="en-US" sz="14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1400" b="1" dirty="0">
                <a:ln w="18415" cmpd="sng">
                  <a:solidFill>
                    <a:srgbClr val="FFFFFF"/>
                  </a:solidFill>
                  <a:prstDash val="solid"/>
                </a:ln>
                <a:solidFill>
                  <a:srgbClr val="FFFFFF"/>
                </a:solidFill>
                <a:effectLst>
                  <a:outerShdw blurRad="63500" dir="3600000" algn="tl" rotWithShape="0">
                    <a:srgbClr val="000000">
                      <a:alpha val="70000"/>
                    </a:srgbClr>
                  </a:outerShdw>
                </a:effectLst>
              </a:rPr>
              <a:t>AUGUST 7, 2020 Virtual Training</a:t>
            </a:r>
            <a:br>
              <a:rPr lang="en-US" sz="14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1400" b="1" dirty="0">
                <a:ln w="18415" cmpd="sng">
                  <a:solidFill>
                    <a:srgbClr val="FFFFFF"/>
                  </a:solidFill>
                  <a:prstDash val="solid"/>
                </a:ln>
                <a:solidFill>
                  <a:srgbClr val="FFFFFF"/>
                </a:solidFill>
                <a:effectLst>
                  <a:outerShdw blurRad="63500" dir="3600000" algn="tl" rotWithShape="0">
                    <a:srgbClr val="000000">
                      <a:alpha val="70000"/>
                    </a:srgbClr>
                  </a:outerShdw>
                </a:effectLst>
              </a:rPr>
              <a:t>SESSION 3</a:t>
            </a:r>
            <a:br>
              <a:rPr lang="en-US" sz="14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1400" b="1" dirty="0">
                <a:ln w="18415" cmpd="sng">
                  <a:solidFill>
                    <a:srgbClr val="FFFFFF"/>
                  </a:solidFill>
                  <a:prstDash val="solid"/>
                </a:ln>
                <a:solidFill>
                  <a:srgbClr val="FFFFFF"/>
                </a:solidFill>
                <a:effectLst>
                  <a:outerShdw blurRad="63500" dir="3600000" algn="tl" rotWithShape="0">
                    <a:srgbClr val="000000">
                      <a:alpha val="70000"/>
                    </a:srgbClr>
                  </a:outerShdw>
                </a:effectLst>
              </a:rPr>
              <a:t>presented by </a:t>
            </a:r>
            <a:br>
              <a:rPr lang="en-US" sz="14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1400" b="1" dirty="0">
                <a:ln w="18415" cmpd="sng">
                  <a:solidFill>
                    <a:srgbClr val="FFFFFF"/>
                  </a:solidFill>
                  <a:prstDash val="solid"/>
                </a:ln>
                <a:solidFill>
                  <a:srgbClr val="FFFFFF"/>
                </a:solidFill>
                <a:effectLst>
                  <a:outerShdw blurRad="63500" dir="3600000" algn="tl" rotWithShape="0">
                    <a:srgbClr val="000000">
                      <a:alpha val="70000"/>
                    </a:srgbClr>
                  </a:outerShdw>
                </a:effectLst>
              </a:rPr>
              <a:t>KATIE CLIFFORD, ESQ.</a:t>
            </a:r>
            <a:br>
              <a:rPr lang="en-US" sz="14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p>
        </p:txBody>
      </p:sp>
      <p:sp>
        <p:nvSpPr>
          <p:cNvPr id="5" name="Footer Placeholder 4"/>
          <p:cNvSpPr>
            <a:spLocks noGrp="1"/>
          </p:cNvSpPr>
          <p:nvPr>
            <p:ph type="ftr" sz="quarter" idx="11"/>
          </p:nvPr>
        </p:nvSpPr>
        <p:spPr/>
        <p:txBody>
          <a:bodyPr/>
          <a:lstStyle/>
          <a:p>
            <a:r>
              <a:rPr lang="en-US" dirty="0"/>
              <a:t>Katie Clifford, Esq. All Rights Reserved © 2020</a:t>
            </a:r>
          </a:p>
        </p:txBody>
      </p:sp>
      <p:sp>
        <p:nvSpPr>
          <p:cNvPr id="4" name="TextBox 3"/>
          <p:cNvSpPr txBox="1"/>
          <p:nvPr/>
        </p:nvSpPr>
        <p:spPr>
          <a:xfrm>
            <a:off x="2857736" y="1716982"/>
            <a:ext cx="184666" cy="369332"/>
          </a:xfrm>
          <a:prstGeom prst="rect">
            <a:avLst/>
          </a:prstGeom>
          <a:solidFill>
            <a:srgbClr val="244A58"/>
          </a:solidFill>
        </p:spPr>
        <p:txBody>
          <a:bodyPr wrap="none" rtlCol="0">
            <a:spAutoFit/>
          </a:bodyPr>
          <a:lstStyle/>
          <a:p>
            <a:endParaRPr lang="en-US" dirty="0"/>
          </a:p>
        </p:txBody>
      </p:sp>
    </p:spTree>
    <p:extLst>
      <p:ext uri="{BB962C8B-B14F-4D97-AF65-F5344CB8AC3E}">
        <p14:creationId xmlns:p14="http://schemas.microsoft.com/office/powerpoint/2010/main" val="4007330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INVESTIGATION STEPS</a:t>
            </a:r>
            <a:endParaRPr lang="en-US" b="1" dirty="0"/>
          </a:p>
        </p:txBody>
      </p:sp>
      <p:sp>
        <p:nvSpPr>
          <p:cNvPr id="3" name="Content Placeholder 2"/>
          <p:cNvSpPr>
            <a:spLocks noGrp="1"/>
          </p:cNvSpPr>
          <p:nvPr>
            <p:ph idx="1"/>
          </p:nvPr>
        </p:nvSpPr>
        <p:spPr/>
        <p:txBody>
          <a:bodyPr>
            <a:normAutofit fontScale="85000" lnSpcReduction="20000"/>
          </a:bodyPr>
          <a:lstStyle/>
          <a:p>
            <a:pPr marL="457200" indent="-457200">
              <a:buAutoNum type="arabicPeriod"/>
            </a:pPr>
            <a:r>
              <a:rPr lang="en-US" sz="1800" b="1" dirty="0"/>
              <a:t>Receive Notice/Formal Complaint Title IX Issue</a:t>
            </a:r>
          </a:p>
          <a:p>
            <a:pPr marL="457200" indent="-457200">
              <a:buAutoNum type="arabicPeriod"/>
            </a:pPr>
            <a:r>
              <a:rPr lang="en-US" sz="1800" b="1" dirty="0"/>
              <a:t>Initial Assessment/Jurisdiction Determination</a:t>
            </a:r>
          </a:p>
          <a:p>
            <a:pPr marL="457200" indent="-457200">
              <a:buAutoNum type="arabicPeriod"/>
            </a:pPr>
            <a:r>
              <a:rPr lang="en-US" sz="1800" b="1" dirty="0"/>
              <a:t>Establish Basis of Investigation (Incident, pattern, and/or culture/climate)</a:t>
            </a:r>
          </a:p>
          <a:p>
            <a:pPr marL="457200" indent="-457200">
              <a:buAutoNum type="arabicPeriod"/>
            </a:pPr>
            <a:r>
              <a:rPr lang="en-US" sz="1800" b="1" dirty="0"/>
              <a:t>NOIA to both parties, followed by NOI to parties and witnesses</a:t>
            </a:r>
          </a:p>
          <a:p>
            <a:pPr marL="457200" indent="-457200">
              <a:buAutoNum type="arabicPeriod"/>
            </a:pPr>
            <a:r>
              <a:rPr lang="en-US" sz="1800" b="1" dirty="0"/>
              <a:t>Determine Investigation Strategy</a:t>
            </a:r>
          </a:p>
          <a:p>
            <a:pPr marL="457200" indent="-457200">
              <a:buAutoNum type="arabicPeriod"/>
            </a:pPr>
            <a:r>
              <a:rPr lang="en-US" sz="1800" b="1" dirty="0"/>
              <a:t>Comprehensive Formal Investigation (interviews and evidence gathering)</a:t>
            </a:r>
          </a:p>
          <a:p>
            <a:pPr marL="457200" indent="-457200">
              <a:buAutoNum type="arabicPeriod"/>
            </a:pPr>
            <a:r>
              <a:rPr lang="en-US" sz="1800" b="1" dirty="0"/>
              <a:t>Draft Report and Meet TIXC to discuss</a:t>
            </a:r>
          </a:p>
          <a:p>
            <a:pPr marL="457200" indent="-457200">
              <a:buAutoNum type="arabicPeriod"/>
            </a:pPr>
            <a:r>
              <a:rPr lang="en-US" sz="1800" b="1" dirty="0"/>
              <a:t>Provide Draft Report and all evidence “directly related” to allegations to parties and advisors for review and provide 10 days for response</a:t>
            </a:r>
          </a:p>
          <a:p>
            <a:pPr marL="457200" indent="-457200">
              <a:buAutoNum type="arabicPeriod"/>
            </a:pPr>
            <a:r>
              <a:rPr lang="en-US" sz="1800" b="1" dirty="0"/>
              <a:t>Final Report (synthesize and analyze relevant evidence and send Final Report to parties at least 10 days prior to Meeting with Decision Maker/Hearing)</a:t>
            </a:r>
          </a:p>
          <a:p>
            <a:pPr marL="457200" indent="-457200">
              <a:buAutoNum type="arabicPeriod"/>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243473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INVESTIGATOR RULES</a:t>
            </a:r>
            <a:endParaRPr lang="en-US" b="1" dirty="0"/>
          </a:p>
        </p:txBody>
      </p:sp>
      <p:sp>
        <p:nvSpPr>
          <p:cNvPr id="3" name="Content Placeholder 2"/>
          <p:cNvSpPr>
            <a:spLocks noGrp="1"/>
          </p:cNvSpPr>
          <p:nvPr>
            <p:ph idx="1"/>
          </p:nvPr>
        </p:nvSpPr>
        <p:spPr/>
        <p:txBody>
          <a:bodyPr/>
          <a:lstStyle/>
          <a:p>
            <a:r>
              <a:rPr lang="en-US" b="1" dirty="0"/>
              <a:t>IMPARTIAL</a:t>
            </a:r>
          </a:p>
          <a:p>
            <a:r>
              <a:rPr lang="en-US" b="1" dirty="0"/>
              <a:t>TRAINED</a:t>
            </a:r>
          </a:p>
          <a:p>
            <a:r>
              <a:rPr lang="en-US" b="1" dirty="0"/>
              <a:t>COMPETENT</a:t>
            </a:r>
          </a:p>
          <a:p>
            <a:r>
              <a:rPr lang="en-US" b="1" dirty="0"/>
              <a:t>FOCUSED</a:t>
            </a:r>
          </a:p>
          <a:p>
            <a:r>
              <a:rPr lang="en-US" b="1" dirty="0"/>
              <a:t>STAY IN YOUR LANE</a:t>
            </a:r>
          </a:p>
          <a:p>
            <a:pPr marL="0" indent="0">
              <a:buNone/>
            </a:pPr>
            <a:r>
              <a:rPr lang="en-US" b="1" dirty="0"/>
              <a:t>REMEMBER: As an investigator you have no “side” other than the integrity of the process!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584752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JURSIDICTION</a:t>
            </a:r>
            <a:endParaRPr lang="en-US" b="1" dirty="0"/>
          </a:p>
        </p:txBody>
      </p:sp>
      <p:sp>
        <p:nvSpPr>
          <p:cNvPr id="3" name="Content Placeholder 2"/>
          <p:cNvSpPr>
            <a:spLocks noGrp="1"/>
          </p:cNvSpPr>
          <p:nvPr>
            <p:ph idx="1"/>
          </p:nvPr>
        </p:nvSpPr>
        <p:spPr/>
        <p:txBody>
          <a:bodyPr/>
          <a:lstStyle/>
          <a:p>
            <a:r>
              <a:rPr lang="en-US" dirty="0"/>
              <a:t>2020 Regs define </a:t>
            </a:r>
            <a:r>
              <a:rPr lang="en-US" b="1" dirty="0"/>
              <a:t>“education program or activity” </a:t>
            </a:r>
            <a:r>
              <a:rPr lang="en-US" dirty="0"/>
              <a:t>as locations, events, or circumstances over which the recipient exercised </a:t>
            </a:r>
            <a:r>
              <a:rPr lang="en-US" b="1" dirty="0"/>
              <a:t>substantial control </a:t>
            </a:r>
            <a:r>
              <a:rPr lang="en-US" dirty="0"/>
              <a:t>over both the </a:t>
            </a:r>
            <a:r>
              <a:rPr lang="en-US" b="1" dirty="0"/>
              <a:t>Respondent</a:t>
            </a:r>
            <a:r>
              <a:rPr lang="en-US" dirty="0"/>
              <a:t> and the </a:t>
            </a:r>
            <a:r>
              <a:rPr lang="en-US" b="1" dirty="0"/>
              <a:t>contex</a:t>
            </a:r>
            <a:r>
              <a:rPr lang="en-US" dirty="0"/>
              <a:t>t in which the sexual harassment occurs. </a:t>
            </a:r>
          </a:p>
          <a:p>
            <a:r>
              <a:rPr lang="en-US" dirty="0"/>
              <a:t>Regulations limit jurisdiction to conduct that occurred in the United States. </a:t>
            </a:r>
          </a:p>
          <a:p>
            <a:r>
              <a:rPr lang="en-US" dirty="0"/>
              <a:t>Jurisdiction is about the nexus to the educational program, not to a physical location. </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652927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JURISDICTION: </a:t>
            </a:r>
            <a:b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MANDATORY DISMISSAL</a:t>
            </a:r>
            <a:endParaRPr lang="en-US" sz="4000" b="1"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romanLcPeriod"/>
            </a:pPr>
            <a:r>
              <a:rPr lang="en-US" b="1" dirty="0"/>
              <a:t>If conduct did not occur against a person in the United States; and/or</a:t>
            </a:r>
          </a:p>
          <a:p>
            <a:pPr marL="514350" indent="-514350">
              <a:buFont typeface="+mj-lt"/>
              <a:buAutoNum type="romanLcPeriod"/>
            </a:pPr>
            <a:r>
              <a:rPr lang="en-US" b="1" dirty="0"/>
              <a:t>At the time of the filing of a formal complaint, a Complainant is not participating or attempting to participate in the education program or activity of recipient; and/or</a:t>
            </a:r>
          </a:p>
          <a:p>
            <a:pPr marL="514350" indent="-514350">
              <a:buFont typeface="+mj-lt"/>
              <a:buAutoNum type="romanLcPeriod"/>
            </a:pPr>
            <a:r>
              <a:rPr lang="en-US" b="1" dirty="0"/>
              <a:t>Conduct did not occur in recipient’s education program or activity, and/or</a:t>
            </a:r>
          </a:p>
          <a:p>
            <a:pPr marL="514350" indent="-514350">
              <a:buFont typeface="+mj-lt"/>
              <a:buAutoNum type="romanLcPeriod"/>
            </a:pPr>
            <a:r>
              <a:rPr lang="en-US" b="1" dirty="0"/>
              <a:t>Conduct alleged does not constitute sexual harassment as defined by 106.30, even if proved.</a:t>
            </a:r>
          </a:p>
          <a:p>
            <a:pPr marL="0" indent="0">
              <a:buNone/>
            </a:pPr>
            <a:r>
              <a:rPr lang="en-US" sz="2000" b="1" dirty="0"/>
              <a:t>**Upon dismissal, recipient MUST promptly send written notice of dismissal and reasons simultaneously to the parties.**</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78069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JURISDICTION:</a:t>
            </a:r>
            <a:b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DISCRETIONARY DISMISSAL</a:t>
            </a:r>
            <a:endParaRPr lang="en-US" sz="4000" b="1" dirty="0"/>
          </a:p>
        </p:txBody>
      </p:sp>
      <p:sp>
        <p:nvSpPr>
          <p:cNvPr id="3" name="Content Placeholder 2"/>
          <p:cNvSpPr>
            <a:spLocks noGrp="1"/>
          </p:cNvSpPr>
          <p:nvPr>
            <p:ph idx="1"/>
          </p:nvPr>
        </p:nvSpPr>
        <p:spPr/>
        <p:txBody>
          <a:bodyPr/>
          <a:lstStyle/>
          <a:p>
            <a:pPr marL="514350" indent="-514350">
              <a:buFont typeface="+mj-lt"/>
              <a:buAutoNum type="romanLcPeriod"/>
            </a:pPr>
            <a:r>
              <a:rPr lang="en-US" b="1" dirty="0"/>
              <a:t>Any time during investigation or hearing, a Complainant notifies the TIXC in writing that Complainant would like to withdraw the formal complaint or any allegations therein;</a:t>
            </a:r>
          </a:p>
          <a:p>
            <a:pPr marL="514350" indent="-514350">
              <a:buFont typeface="+mj-lt"/>
              <a:buAutoNum type="romanLcPeriod"/>
            </a:pPr>
            <a:r>
              <a:rPr lang="en-US" b="1" dirty="0"/>
              <a:t>Respondent is no longer enrolled or employed by the recipient; or</a:t>
            </a:r>
          </a:p>
          <a:p>
            <a:pPr marL="514350" indent="-514350">
              <a:buFont typeface="+mj-lt"/>
              <a:buAutoNum type="romanLcPeriod"/>
            </a:pPr>
            <a:r>
              <a:rPr lang="en-US" b="1" i="1" dirty="0"/>
              <a:t>  </a:t>
            </a:r>
            <a:r>
              <a:rPr lang="en-US" b="1" u="sng" dirty="0"/>
              <a:t>Specific circumstances prevent the recipient from gathering evidence sufficient to reach a determination as to formal complaint or allegations</a:t>
            </a:r>
            <a:r>
              <a:rPr lang="en-US" b="1" dirty="0"/>
              <a:t>.</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838870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FORMAL INVESTIGATION</a:t>
            </a:r>
            <a:b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3200" b="1" dirty="0">
                <a:ln w="18415" cmpd="sng">
                  <a:solidFill>
                    <a:srgbClr val="FFFFFF"/>
                  </a:solidFill>
                  <a:prstDash val="solid"/>
                </a:ln>
                <a:solidFill>
                  <a:srgbClr val="FFFFFF"/>
                </a:solidFill>
                <a:effectLst>
                  <a:outerShdw blurRad="63500" dir="3600000" algn="tl" rotWithShape="0">
                    <a:srgbClr val="000000">
                      <a:alpha val="70000"/>
                    </a:srgbClr>
                  </a:outerShdw>
                </a:effectLst>
              </a:rPr>
              <a:t>Notice of Investigation and Allegation</a:t>
            </a:r>
            <a:endParaRPr lang="en-US" b="1" dirty="0"/>
          </a:p>
        </p:txBody>
      </p:sp>
      <p:sp>
        <p:nvSpPr>
          <p:cNvPr id="3" name="Content Placeholder 2"/>
          <p:cNvSpPr>
            <a:spLocks noGrp="1"/>
          </p:cNvSpPr>
          <p:nvPr>
            <p:ph idx="1"/>
          </p:nvPr>
        </p:nvSpPr>
        <p:spPr/>
        <p:txBody>
          <a:bodyPr>
            <a:normAutofit/>
          </a:bodyPr>
          <a:lstStyle/>
          <a:p>
            <a:pPr marL="0" indent="0">
              <a:buNone/>
            </a:pPr>
            <a:r>
              <a:rPr lang="en-US" sz="1800" b="1" u="sng" dirty="0"/>
              <a:t>Notice of Investigation and Allegation (NOIA)</a:t>
            </a:r>
          </a:p>
          <a:p>
            <a:pPr>
              <a:spcBef>
                <a:spcPts val="0"/>
              </a:spcBef>
              <a:buFont typeface="Arial"/>
              <a:buChar char="•"/>
            </a:pPr>
            <a:r>
              <a:rPr lang="en-US" sz="1800" dirty="0"/>
              <a:t>Identities of parties involved (if known)</a:t>
            </a:r>
          </a:p>
          <a:p>
            <a:pPr>
              <a:spcBef>
                <a:spcPts val="0"/>
              </a:spcBef>
              <a:buFont typeface="Arial"/>
              <a:buChar char="•"/>
            </a:pPr>
            <a:r>
              <a:rPr lang="en-US" sz="1800" dirty="0"/>
              <a:t>Specific policy sections alleged to be violated</a:t>
            </a:r>
          </a:p>
          <a:p>
            <a:pPr>
              <a:spcBef>
                <a:spcPts val="0"/>
              </a:spcBef>
              <a:buFont typeface="Arial"/>
              <a:buChar char="•"/>
            </a:pPr>
            <a:r>
              <a:rPr lang="en-US" sz="1800" dirty="0"/>
              <a:t>Conduct considered sexual harassment/discrimination/retaliation</a:t>
            </a:r>
          </a:p>
          <a:p>
            <a:pPr>
              <a:spcBef>
                <a:spcPts val="0"/>
              </a:spcBef>
              <a:buFont typeface="Arial"/>
              <a:buChar char="•"/>
            </a:pPr>
            <a:r>
              <a:rPr lang="en-US" sz="1800" dirty="0"/>
              <a:t>Date(s) of alleged incident(s)</a:t>
            </a:r>
          </a:p>
          <a:p>
            <a:pPr>
              <a:spcBef>
                <a:spcPts val="0"/>
              </a:spcBef>
              <a:buFont typeface="Arial"/>
              <a:buChar char="•"/>
            </a:pPr>
            <a:r>
              <a:rPr lang="en-US" sz="1800" dirty="0"/>
              <a:t>Location(s) of alleged incident(s)</a:t>
            </a:r>
          </a:p>
          <a:p>
            <a:pPr>
              <a:spcBef>
                <a:spcPts val="0"/>
              </a:spcBef>
              <a:buFont typeface="Arial"/>
              <a:buChar char="•"/>
            </a:pPr>
            <a:r>
              <a:rPr lang="en-US" sz="1800" dirty="0"/>
              <a:t>Statement Respondent presumed “not responsible” until determination made via grievance process</a:t>
            </a:r>
          </a:p>
          <a:p>
            <a:pPr>
              <a:spcBef>
                <a:spcPts val="0"/>
              </a:spcBef>
              <a:buFont typeface="Arial"/>
              <a:buChar char="•"/>
            </a:pPr>
            <a:r>
              <a:rPr lang="en-US" sz="1800" dirty="0"/>
              <a:t>Statement parties entitled to an advisor of choice, attorney</a:t>
            </a:r>
          </a:p>
          <a:p>
            <a:pPr>
              <a:spcBef>
                <a:spcPts val="0"/>
              </a:spcBef>
              <a:buFont typeface="Arial"/>
              <a:buChar char="•"/>
            </a:pPr>
            <a:r>
              <a:rPr lang="en-US" sz="1800" dirty="0"/>
              <a:t>Expectation of truthfulness and consequences of false statements or submitting false information</a:t>
            </a:r>
          </a:p>
          <a:p>
            <a:pPr marL="0" indent="0">
              <a:spcBef>
                <a:spcPts val="0"/>
              </a:spcBef>
              <a:buNone/>
            </a:pPr>
            <a:endParaRPr lang="en-US" sz="1800" dirty="0"/>
          </a:p>
          <a:p>
            <a:pPr marL="0" indent="0">
              <a:spcBef>
                <a:spcPts val="0"/>
              </a:spcBef>
              <a:buNone/>
            </a:pPr>
            <a:r>
              <a:rPr lang="en-US" sz="1800" b="1" dirty="0"/>
              <a:t>***include process that allows a party to raise a conflict of interest and request the reason for said conflict***</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649096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FORMAL INVESTIGATION</a:t>
            </a:r>
            <a:b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3200" b="1" dirty="0">
                <a:ln w="18415" cmpd="sng">
                  <a:solidFill>
                    <a:srgbClr val="FFFFFF"/>
                  </a:solidFill>
                  <a:prstDash val="solid"/>
                </a:ln>
                <a:solidFill>
                  <a:srgbClr val="FFFFFF"/>
                </a:solidFill>
                <a:effectLst>
                  <a:outerShdw blurRad="63500" dir="3600000" algn="tl" rotWithShape="0">
                    <a:srgbClr val="000000">
                      <a:alpha val="70000"/>
                    </a:srgbClr>
                  </a:outerShdw>
                </a:effectLst>
              </a:rPr>
              <a:t>Notice of Investigation/Meeting</a:t>
            </a:r>
            <a:endParaRPr lang="en-US" sz="3200" b="1" dirty="0"/>
          </a:p>
        </p:txBody>
      </p:sp>
      <p:sp>
        <p:nvSpPr>
          <p:cNvPr id="3" name="Content Placeholder 2"/>
          <p:cNvSpPr>
            <a:spLocks noGrp="1"/>
          </p:cNvSpPr>
          <p:nvPr>
            <p:ph idx="1"/>
          </p:nvPr>
        </p:nvSpPr>
        <p:spPr/>
        <p:txBody>
          <a:bodyPr>
            <a:normAutofit/>
          </a:bodyPr>
          <a:lstStyle/>
          <a:p>
            <a:pPr marL="0" indent="0">
              <a:buNone/>
            </a:pPr>
            <a:r>
              <a:rPr lang="en-US" sz="2000" b="1" u="sng" dirty="0"/>
              <a:t>Notice of Investigation/Meeting </a:t>
            </a:r>
            <a:endParaRPr lang="en-US" sz="2000" dirty="0"/>
          </a:p>
          <a:p>
            <a:r>
              <a:rPr lang="en-US" sz="2000" b="1" dirty="0"/>
              <a:t>Date</a:t>
            </a:r>
          </a:p>
          <a:p>
            <a:r>
              <a:rPr lang="en-US" sz="2000" b="1" dirty="0"/>
              <a:t>Time</a:t>
            </a:r>
          </a:p>
          <a:p>
            <a:r>
              <a:rPr lang="en-US" sz="2000" b="1" dirty="0"/>
              <a:t>Location</a:t>
            </a:r>
          </a:p>
          <a:p>
            <a:r>
              <a:rPr lang="en-US" sz="2000" b="1" dirty="0"/>
              <a:t>Participants</a:t>
            </a:r>
          </a:p>
          <a:p>
            <a:r>
              <a:rPr lang="en-US" sz="2000" b="1" dirty="0"/>
              <a:t>Purpose of Interview/Meeting</a:t>
            </a:r>
          </a:p>
          <a:p>
            <a:pPr marL="0" indent="0">
              <a:buNone/>
            </a:pPr>
            <a:r>
              <a:rPr lang="en-US" b="1" dirty="0"/>
              <a:t>***NOI MUST be provided for each interview/meeting***</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516145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sz="3200" b="1" dirty="0">
                <a:ln w="18415" cmpd="sng">
                  <a:solidFill>
                    <a:srgbClr val="FFFFFF"/>
                  </a:solidFill>
                  <a:prstDash val="solid"/>
                </a:ln>
                <a:solidFill>
                  <a:srgbClr val="FFFFFF"/>
                </a:solidFill>
                <a:effectLst>
                  <a:outerShdw blurRad="63500" dir="3600000" algn="tl" rotWithShape="0">
                    <a:srgbClr val="000000">
                      <a:alpha val="70000"/>
                    </a:srgbClr>
                  </a:outerShdw>
                </a:effectLst>
              </a:rPr>
              <a:t>EFFECTIVE INVESTIGATIONS: </a:t>
            </a:r>
            <a:br>
              <a:rPr lang="en-US" sz="32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3200" b="1" dirty="0">
                <a:ln w="18415" cmpd="sng">
                  <a:solidFill>
                    <a:srgbClr val="FFFFFF"/>
                  </a:solidFill>
                  <a:prstDash val="solid"/>
                </a:ln>
                <a:solidFill>
                  <a:srgbClr val="FFFFFF"/>
                </a:solidFill>
                <a:effectLst>
                  <a:outerShdw blurRad="63500" dir="3600000" algn="tl" rotWithShape="0">
                    <a:srgbClr val="000000">
                      <a:alpha val="70000"/>
                    </a:srgbClr>
                  </a:outerShdw>
                </a:effectLst>
              </a:rPr>
              <a:t>Civil Rights Investigation Model</a:t>
            </a:r>
            <a:endParaRPr lang="en-US" sz="3200" b="1" dirty="0"/>
          </a:p>
        </p:txBody>
      </p:sp>
      <p:sp>
        <p:nvSpPr>
          <p:cNvPr id="3" name="Content Placeholder 2"/>
          <p:cNvSpPr>
            <a:spLocks noGrp="1"/>
          </p:cNvSpPr>
          <p:nvPr>
            <p:ph idx="1"/>
          </p:nvPr>
        </p:nvSpPr>
        <p:spPr/>
        <p:txBody>
          <a:bodyPr>
            <a:normAutofit fontScale="92500"/>
          </a:bodyPr>
          <a:lstStyle/>
          <a:p>
            <a:r>
              <a:rPr lang="en-US" b="1" u="sng" dirty="0"/>
              <a:t>Active</a:t>
            </a:r>
            <a:r>
              <a:rPr lang="en-US" u="sng" dirty="0"/>
              <a:t> </a:t>
            </a:r>
            <a:r>
              <a:rPr lang="en-US" dirty="0"/>
              <a:t>investigation and </a:t>
            </a:r>
            <a:r>
              <a:rPr lang="en-US" b="1" u="sng" dirty="0"/>
              <a:t>strategic</a:t>
            </a:r>
            <a:r>
              <a:rPr lang="en-US" dirty="0"/>
              <a:t> gathering of evidence</a:t>
            </a:r>
          </a:p>
          <a:p>
            <a:r>
              <a:rPr lang="en-US" b="1" u="sng" dirty="0"/>
              <a:t>Thoroughness</a:t>
            </a:r>
            <a:r>
              <a:rPr lang="en-US" b="1" dirty="0"/>
              <a:t> </a:t>
            </a:r>
            <a:r>
              <a:rPr lang="en-US" dirty="0"/>
              <a:t>of investigation is critical part of grievance process and assists decision-maker</a:t>
            </a:r>
          </a:p>
          <a:p>
            <a:r>
              <a:rPr lang="en-US" dirty="0"/>
              <a:t>Emphasize </a:t>
            </a:r>
            <a:r>
              <a:rPr lang="en-US" b="1" dirty="0"/>
              <a:t>transparency</a:t>
            </a:r>
            <a:r>
              <a:rPr lang="en-US" dirty="0"/>
              <a:t>, communication, and fairness.</a:t>
            </a:r>
          </a:p>
          <a:p>
            <a:r>
              <a:rPr lang="en-US" dirty="0"/>
              <a:t>Investigation grounded in concepts of </a:t>
            </a:r>
            <a:r>
              <a:rPr lang="en-US" b="1" dirty="0"/>
              <a:t>neutrality</a:t>
            </a:r>
            <a:r>
              <a:rPr lang="en-US" dirty="0"/>
              <a:t> and </a:t>
            </a:r>
            <a:r>
              <a:rPr lang="en-US" b="1" dirty="0"/>
              <a:t>equity </a:t>
            </a:r>
            <a:r>
              <a:rPr lang="en-US" dirty="0"/>
              <a:t>(Equitable Process= Goal)</a:t>
            </a:r>
          </a:p>
          <a:p>
            <a:r>
              <a:rPr lang="en-US" dirty="0"/>
              <a:t>Enhanced </a:t>
            </a:r>
            <a:r>
              <a:rPr lang="en-US" b="1" dirty="0"/>
              <a:t>due process</a:t>
            </a:r>
            <a:r>
              <a:rPr lang="en-US" dirty="0"/>
              <a:t> protections built into the grievance process at multiple levels</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317829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KEY TERMINOLOGY 2020</a:t>
            </a:r>
            <a:endParaRPr lang="en-US" b="1" dirty="0"/>
          </a:p>
        </p:txBody>
      </p:sp>
      <p:sp>
        <p:nvSpPr>
          <p:cNvPr id="3" name="Content Placeholder 2"/>
          <p:cNvSpPr>
            <a:spLocks noGrp="1"/>
          </p:cNvSpPr>
          <p:nvPr>
            <p:ph idx="1"/>
          </p:nvPr>
        </p:nvSpPr>
        <p:spPr/>
        <p:txBody>
          <a:bodyPr/>
          <a:lstStyle/>
          <a:p>
            <a:r>
              <a:rPr lang="en-US" b="1" dirty="0"/>
              <a:t>Formal Complaint</a:t>
            </a:r>
          </a:p>
          <a:p>
            <a:r>
              <a:rPr lang="en-US" b="1" dirty="0"/>
              <a:t>Grievance Process</a:t>
            </a:r>
          </a:p>
          <a:p>
            <a:r>
              <a:rPr lang="en-US" b="1" dirty="0"/>
              <a:t>Recipient</a:t>
            </a:r>
          </a:p>
          <a:p>
            <a:r>
              <a:rPr lang="en-US" b="1" dirty="0"/>
              <a:t>Complainant/Respondent</a:t>
            </a:r>
          </a:p>
          <a:p>
            <a:r>
              <a:rPr lang="en-US" b="1" dirty="0"/>
              <a:t>Initial Assessment</a:t>
            </a:r>
          </a:p>
          <a:p>
            <a:r>
              <a:rPr lang="en-US" b="1" dirty="0"/>
              <a:t>Supportive Measures</a:t>
            </a:r>
          </a:p>
          <a:p>
            <a:r>
              <a:rPr lang="en-US" b="1" dirty="0"/>
              <a:t>Violence Risk Assessment/Emergency Removal</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724861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§106.30 Sexual Harassment: Definitions</a:t>
            </a:r>
            <a:endParaRPr lang="en-US" sz="4000" b="1" dirty="0"/>
          </a:p>
        </p:txBody>
      </p:sp>
      <p:sp>
        <p:nvSpPr>
          <p:cNvPr id="3" name="Content Placeholder 2"/>
          <p:cNvSpPr>
            <a:spLocks noGrp="1"/>
          </p:cNvSpPr>
          <p:nvPr>
            <p:ph idx="1"/>
          </p:nvPr>
        </p:nvSpPr>
        <p:spPr/>
        <p:txBody>
          <a:bodyPr/>
          <a:lstStyle/>
          <a:p>
            <a:r>
              <a:rPr lang="en-US" b="1" dirty="0"/>
              <a:t>§106.30 </a:t>
            </a:r>
            <a:r>
              <a:rPr lang="mr-IN" b="1" dirty="0"/>
              <a:t>–</a:t>
            </a:r>
            <a:r>
              <a:rPr lang="en-US" b="1" dirty="0"/>
              <a:t> SEXUAL HARASSMENT: Acts of sexual harassment may be committed by any person upon any other person, regardless of sex, sexual orientation, and/or gender identity of those involved. Sexual harassment is an umbrella category includes the offenses of sexual harassment, sexual assault, domestic violence, dating violence, and stalking, defined as:</a:t>
            </a:r>
          </a:p>
          <a:p>
            <a:pPr marL="0" indent="0">
              <a:buNone/>
            </a:pPr>
            <a:r>
              <a:rPr lang="en-US" b="1" dirty="0"/>
              <a:t>   	Conduct on the basis of sex that satisfies one 	or more of the following:</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656942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a:effectLst>
            <a:innerShdw blurRad="63500" dist="50800" dir="5400000">
              <a:prstClr val="black">
                <a:alpha val="50000"/>
              </a:prstClr>
            </a:innerShdw>
          </a:effectLst>
        </p:spPr>
        <p:txBody>
          <a:bodyPr/>
          <a:lstStyle/>
          <a:p>
            <a:pPr algn="l"/>
            <a:r>
              <a:rPr 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rPr>
              <a:t>TITLE IX</a:t>
            </a:r>
            <a:br>
              <a:rPr 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20 U.S.C. § 1681 &amp; 34 C.F.R. PART 106 (1972)</a:t>
            </a:r>
            <a:endParaRPr lang="en-US" sz="2800" dirty="0"/>
          </a:p>
        </p:txBody>
      </p:sp>
      <p:sp>
        <p:nvSpPr>
          <p:cNvPr id="3" name="Content Placeholder 2"/>
          <p:cNvSpPr>
            <a:spLocks noGrp="1"/>
          </p:cNvSpPr>
          <p:nvPr>
            <p:ph idx="1"/>
          </p:nvPr>
        </p:nvSpPr>
        <p:spPr/>
        <p:txBody>
          <a:bodyPr>
            <a:normAutofit/>
          </a:bodyPr>
          <a:lstStyle/>
          <a:p>
            <a:pPr marL="0" indent="0">
              <a:buNone/>
            </a:pPr>
            <a:endParaRPr lang="en-US" dirty="0"/>
          </a:p>
          <a:p>
            <a:pPr marL="0" indent="0" algn="ctr">
              <a:buNone/>
            </a:pPr>
            <a:r>
              <a:rPr lang="en-US" b="1" dirty="0"/>
              <a:t>“</a:t>
            </a:r>
            <a:r>
              <a:rPr lang="en-US" b="1" i="1" dirty="0"/>
              <a:t>No person in the United States shall, on the basis of sex, be excluded from participation in, be denied the benefits of, or be subjected to discrimination under any educational program or activity receiving  federal financial assistance.”</a:t>
            </a: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139046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§106.30 Sexual Harassment: Definitions</a:t>
            </a:r>
            <a:endParaRPr lang="en-US" sz="4000" b="1" dirty="0"/>
          </a:p>
        </p:txBody>
      </p:sp>
      <p:sp>
        <p:nvSpPr>
          <p:cNvPr id="3" name="Content Placeholder 2"/>
          <p:cNvSpPr>
            <a:spLocks noGrp="1"/>
          </p:cNvSpPr>
          <p:nvPr>
            <p:ph idx="1"/>
          </p:nvPr>
        </p:nvSpPr>
        <p:spPr/>
        <p:txBody>
          <a:bodyPr>
            <a:normAutofit lnSpcReduction="10000"/>
          </a:bodyPr>
          <a:lstStyle/>
          <a:p>
            <a:r>
              <a:rPr lang="en-US" b="1" dirty="0"/>
              <a:t>Quid Pro Quo</a:t>
            </a:r>
          </a:p>
          <a:p>
            <a:pPr marL="0" indent="0">
              <a:spcBef>
                <a:spcPts val="0"/>
              </a:spcBef>
              <a:buNone/>
            </a:pPr>
            <a:r>
              <a:rPr lang="en-US" dirty="0"/>
              <a:t>	-An </a:t>
            </a:r>
            <a:r>
              <a:rPr lang="en-US" b="1" dirty="0"/>
              <a:t>employee </a:t>
            </a:r>
            <a:r>
              <a:rPr lang="en-US" dirty="0"/>
              <a:t>of recipient conditioning the 	provision of an aid, benefit, or service of the 	recipient on an individual’s participation in 	unwelcome sexual conduct;</a:t>
            </a:r>
          </a:p>
          <a:p>
            <a:pPr marL="0" indent="0">
              <a:spcBef>
                <a:spcPts val="0"/>
              </a:spcBef>
              <a:buNone/>
            </a:pPr>
            <a:endParaRPr lang="en-US" dirty="0"/>
          </a:p>
          <a:p>
            <a:r>
              <a:rPr lang="en-US" b="1" dirty="0"/>
              <a:t>“Hostile Environment”</a:t>
            </a:r>
          </a:p>
          <a:p>
            <a:pPr marL="0" indent="0">
              <a:spcBef>
                <a:spcPts val="0"/>
              </a:spcBef>
              <a:buNone/>
            </a:pPr>
            <a:r>
              <a:rPr lang="en-US" dirty="0"/>
              <a:t>	-Unwelcome conduct determined by a 	</a:t>
            </a:r>
            <a:r>
              <a:rPr lang="en-US" b="1" dirty="0"/>
              <a:t>reasonable person </a:t>
            </a:r>
            <a:r>
              <a:rPr lang="en-US" dirty="0"/>
              <a:t>to be so </a:t>
            </a:r>
            <a:r>
              <a:rPr lang="en-US" b="1" dirty="0"/>
              <a:t>severe, pervasive, 	</a:t>
            </a:r>
            <a:r>
              <a:rPr lang="en-US" b="1" u="sng" dirty="0"/>
              <a:t>and</a:t>
            </a:r>
            <a:r>
              <a:rPr lang="en-US" b="1" dirty="0"/>
              <a:t> objectively offensive </a:t>
            </a:r>
            <a:r>
              <a:rPr lang="en-US" dirty="0"/>
              <a:t>that it effectively 	denies a person equal access to the recipient’s 	educational program or activity.</a:t>
            </a:r>
            <a:endParaRPr lang="en-US" u="sng" dirty="0"/>
          </a:p>
          <a:p>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071559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§106.30-Sexual Harassment</a:t>
            </a:r>
            <a:endParaRPr lang="en-US" sz="4000" dirty="0"/>
          </a:p>
        </p:txBody>
      </p:sp>
      <p:sp>
        <p:nvSpPr>
          <p:cNvPr id="3" name="Content Placeholder 2"/>
          <p:cNvSpPr>
            <a:spLocks noGrp="1"/>
          </p:cNvSpPr>
          <p:nvPr>
            <p:ph idx="1"/>
          </p:nvPr>
        </p:nvSpPr>
        <p:spPr/>
        <p:txBody>
          <a:bodyPr/>
          <a:lstStyle/>
          <a:p>
            <a:pPr>
              <a:spcBef>
                <a:spcPts val="0"/>
              </a:spcBef>
            </a:pPr>
            <a:r>
              <a:rPr lang="en-US" b="1" dirty="0"/>
              <a:t>Sexual assault, defined as:</a:t>
            </a:r>
          </a:p>
          <a:p>
            <a:pPr marL="0" indent="0">
              <a:spcBef>
                <a:spcPts val="0"/>
              </a:spcBef>
              <a:buNone/>
            </a:pPr>
            <a:r>
              <a:rPr lang="en-US" b="1" dirty="0"/>
              <a:t>	-Sex Offenses, Forcible: </a:t>
            </a:r>
            <a:r>
              <a:rPr lang="en-US" dirty="0"/>
              <a:t>Any sexual act 	directed against another person, </a:t>
            </a:r>
            <a:r>
              <a:rPr lang="en-US" b="1" dirty="0"/>
              <a:t>without the 	consent</a:t>
            </a:r>
            <a:r>
              <a:rPr lang="en-US" dirty="0"/>
              <a:t> of the Complainant including 	instances where the Complainant is </a:t>
            </a:r>
            <a:r>
              <a:rPr lang="en-US" b="1" dirty="0"/>
              <a:t>incapable 	of giving consent</a:t>
            </a:r>
            <a:r>
              <a:rPr lang="en-US" dirty="0"/>
              <a:t>.</a:t>
            </a:r>
          </a:p>
          <a:p>
            <a:pPr marL="0" indent="0">
              <a:spcBef>
                <a:spcPts val="0"/>
              </a:spcBef>
              <a:buNone/>
            </a:pPr>
            <a:r>
              <a:rPr lang="en-US" dirty="0"/>
              <a:t>		-</a:t>
            </a:r>
            <a:r>
              <a:rPr lang="en-US" b="1" u="sng" dirty="0"/>
              <a:t>Forcible Rape</a:t>
            </a:r>
            <a:r>
              <a:rPr lang="en-US" dirty="0"/>
              <a:t>: Penetration, no matter 		how slight, of the vagina or anus with any 		body part or object, or oral penetration 		by a sex organ of another person, 			without the consent of the Complainant.</a:t>
            </a:r>
          </a:p>
          <a:p>
            <a:pPr marL="0" indent="0">
              <a:buNone/>
            </a:pP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7489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§106.30-Sexual Harassment</a:t>
            </a:r>
            <a:endParaRPr lang="en-US" sz="4000" b="1" dirty="0"/>
          </a:p>
        </p:txBody>
      </p:sp>
      <p:sp>
        <p:nvSpPr>
          <p:cNvPr id="3" name="Content Placeholder 2"/>
          <p:cNvSpPr>
            <a:spLocks noGrp="1"/>
          </p:cNvSpPr>
          <p:nvPr>
            <p:ph idx="1"/>
          </p:nvPr>
        </p:nvSpPr>
        <p:spPr/>
        <p:txBody>
          <a:bodyPr>
            <a:normAutofit fontScale="92500" lnSpcReduction="20000"/>
          </a:bodyPr>
          <a:lstStyle/>
          <a:p>
            <a:pPr>
              <a:buFontTx/>
              <a:buChar char="-"/>
            </a:pPr>
            <a:r>
              <a:rPr lang="en-US" b="1" u="sng" dirty="0"/>
              <a:t>Forcible Sodomy</a:t>
            </a:r>
            <a:r>
              <a:rPr lang="en-US" b="1" dirty="0"/>
              <a:t>: </a:t>
            </a:r>
            <a:r>
              <a:rPr lang="en-US" dirty="0"/>
              <a:t>Oral or anal sexual intercourse with another person, forcibly and/or against that person’s will or not forcibly or against the person’s will (non-consensually) in instances where the Complainant is incapable of giving consent because of age or because of temporary or permanent mental or physical incapacity.</a:t>
            </a:r>
          </a:p>
          <a:p>
            <a:pPr>
              <a:buFontTx/>
              <a:buChar char="-"/>
            </a:pPr>
            <a:r>
              <a:rPr lang="en-US" b="1" u="sng" dirty="0"/>
              <a:t>Sexual Assault With An Object</a:t>
            </a:r>
            <a:r>
              <a:rPr lang="en-US" b="1" dirty="0"/>
              <a:t>: </a:t>
            </a:r>
            <a:r>
              <a:rPr lang="en-US" dirty="0"/>
              <a:t>To use an object or instrument to penetrate, however slightly, the genital or anal opening of the body of another person, forcibly and/or against their will (non-consensually) in instances where the Complainant is incapable of giving consent because of age or because of temporary or permanent mental or physical incapacity.</a:t>
            </a: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206372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§106.30-Sexual Harassment</a:t>
            </a:r>
            <a:endParaRPr lang="en-US" sz="4000" dirty="0"/>
          </a:p>
        </p:txBody>
      </p:sp>
      <p:sp>
        <p:nvSpPr>
          <p:cNvPr id="3" name="Content Placeholder 2"/>
          <p:cNvSpPr>
            <a:spLocks noGrp="1"/>
          </p:cNvSpPr>
          <p:nvPr>
            <p:ph idx="1"/>
          </p:nvPr>
        </p:nvSpPr>
        <p:spPr/>
        <p:txBody>
          <a:bodyPr/>
          <a:lstStyle/>
          <a:p>
            <a:pPr marL="0" indent="0">
              <a:buNone/>
            </a:pPr>
            <a:r>
              <a:rPr lang="en-US" dirty="0"/>
              <a:t>- </a:t>
            </a:r>
            <a:r>
              <a:rPr lang="en-US" b="1" u="sng" dirty="0"/>
              <a:t>Forcible Fondling</a:t>
            </a:r>
            <a:r>
              <a:rPr lang="en-US" b="1" dirty="0"/>
              <a:t>: </a:t>
            </a:r>
            <a:r>
              <a:rPr lang="en-US" dirty="0"/>
              <a:t>The touching of the private parts of another person (buttocks, groin, breasts) for the purpose of </a:t>
            </a:r>
            <a:r>
              <a:rPr lang="en-US" b="1" u="sng" dirty="0"/>
              <a:t>sexual gratification</a:t>
            </a:r>
            <a:r>
              <a:rPr lang="en-US" dirty="0"/>
              <a:t>, forcibly and/or against the person’s will (non-consensually) or not forcibly or against the person’s will in instances where the Complainant is incapable of giving consent because of age or because of temporary or permanent mental or physical incapacity.</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400031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§106.30-Sexual Harassment</a:t>
            </a:r>
            <a:endParaRPr lang="en-US" sz="4000" dirty="0"/>
          </a:p>
        </p:txBody>
      </p:sp>
      <p:sp>
        <p:nvSpPr>
          <p:cNvPr id="3" name="Content Placeholder 2"/>
          <p:cNvSpPr>
            <a:spLocks noGrp="1"/>
          </p:cNvSpPr>
          <p:nvPr>
            <p:ph idx="1"/>
          </p:nvPr>
        </p:nvSpPr>
        <p:spPr/>
        <p:txBody>
          <a:bodyPr/>
          <a:lstStyle/>
          <a:p>
            <a:r>
              <a:rPr lang="en-US" b="1" dirty="0"/>
              <a:t>Sex Offenses, Nonforcible: Nonforcible Sexual Intercourse.</a:t>
            </a:r>
            <a:endParaRPr lang="en-US" dirty="0"/>
          </a:p>
          <a:p>
            <a:pPr marL="0" indent="0">
              <a:buNone/>
            </a:pPr>
            <a:r>
              <a:rPr lang="en-US" b="1" dirty="0"/>
              <a:t>	-</a:t>
            </a:r>
            <a:r>
              <a:rPr lang="en-US" b="1" u="sng" dirty="0"/>
              <a:t>Incest</a:t>
            </a:r>
            <a:r>
              <a:rPr lang="en-US" dirty="0"/>
              <a:t>: Nonforcible sexual intercourse between 	persons who are related to each other within 	the degrees wherein marriage is prohibited by 	Ohio law.</a:t>
            </a:r>
          </a:p>
          <a:p>
            <a:pPr marL="0" indent="0">
              <a:buNone/>
            </a:pPr>
            <a:r>
              <a:rPr lang="en-US" b="1" dirty="0"/>
              <a:t>	-</a:t>
            </a:r>
            <a:r>
              <a:rPr lang="en-US" b="1" u="sng" dirty="0"/>
              <a:t>Statutory Rape</a:t>
            </a:r>
            <a:r>
              <a:rPr lang="en-US" b="1" dirty="0"/>
              <a:t>:</a:t>
            </a:r>
            <a:r>
              <a:rPr lang="en-US" dirty="0"/>
              <a:t> Nonforcible sexual intercourse 	with a person who is under the statutory age of 	consent which is16 yrs. old in the state of Ohio.</a:t>
            </a: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881991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§106.30-Sexual Harassment</a:t>
            </a:r>
            <a:endParaRPr lang="en-US" sz="4000" dirty="0"/>
          </a:p>
        </p:txBody>
      </p:sp>
      <p:sp>
        <p:nvSpPr>
          <p:cNvPr id="3" name="Content Placeholder 2"/>
          <p:cNvSpPr>
            <a:spLocks noGrp="1"/>
          </p:cNvSpPr>
          <p:nvPr>
            <p:ph idx="1"/>
          </p:nvPr>
        </p:nvSpPr>
        <p:spPr/>
        <p:txBody>
          <a:bodyPr/>
          <a:lstStyle/>
          <a:p>
            <a:pPr marL="0" indent="0">
              <a:buNone/>
            </a:pPr>
            <a:r>
              <a:rPr lang="en-US" b="1" u="sng" dirty="0"/>
              <a:t>Dating Violence</a:t>
            </a:r>
          </a:p>
          <a:p>
            <a:r>
              <a:rPr lang="en-US" sz="1800" b="1" dirty="0"/>
              <a:t>Violence committed by a person who is or has been in a social relationship of a romantic or intimate nature with the Complainant. The existence of such a relationship shall be determined based on the Complainant’s statement and with the consideration of the length of the relationship, the type of relationship, and the frequency of interaction between the persons involved in the relationship. For the purposes of this definition-</a:t>
            </a:r>
          </a:p>
          <a:p>
            <a:pPr lvl="2"/>
            <a:r>
              <a:rPr lang="en-US" sz="1600" b="1" dirty="0"/>
              <a:t>Dating violence includes, but it not limited to, sexual or physical abuse or the threat of such abuse. </a:t>
            </a:r>
          </a:p>
          <a:p>
            <a:pPr lvl="2"/>
            <a:r>
              <a:rPr lang="en-US" sz="1600" b="1" dirty="0"/>
              <a:t>Dating violence does not include acts covered under the definition of domestic violence.</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787378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§106.30-Sexual Harassment</a:t>
            </a:r>
            <a:endParaRPr lang="en-US" sz="4000" dirty="0"/>
          </a:p>
        </p:txBody>
      </p:sp>
      <p:sp>
        <p:nvSpPr>
          <p:cNvPr id="3" name="Content Placeholder 2"/>
          <p:cNvSpPr>
            <a:spLocks noGrp="1"/>
          </p:cNvSpPr>
          <p:nvPr>
            <p:ph idx="1"/>
          </p:nvPr>
        </p:nvSpPr>
        <p:spPr/>
        <p:txBody>
          <a:bodyPr>
            <a:normAutofit lnSpcReduction="10000"/>
          </a:bodyPr>
          <a:lstStyle/>
          <a:p>
            <a:pPr marL="0" indent="0">
              <a:spcBef>
                <a:spcPts val="0"/>
              </a:spcBef>
              <a:buNone/>
            </a:pPr>
            <a:r>
              <a:rPr lang="en-US" b="1" dirty="0"/>
              <a:t>Stalking: Engaging in a course of conduct directed at a specific person that would cause a reasonable person to-</a:t>
            </a:r>
          </a:p>
          <a:p>
            <a:pPr lvl="1">
              <a:spcBef>
                <a:spcPts val="0"/>
              </a:spcBef>
            </a:pPr>
            <a:r>
              <a:rPr lang="en-US" sz="1700" b="1" dirty="0"/>
              <a:t>Fear for the person’s safety or the safety of others; or</a:t>
            </a:r>
          </a:p>
          <a:p>
            <a:pPr lvl="1">
              <a:spcBef>
                <a:spcPts val="0"/>
              </a:spcBef>
            </a:pPr>
            <a:r>
              <a:rPr lang="en-US" sz="1700" b="1" dirty="0"/>
              <a:t>Suffer substantial emotional distress.</a:t>
            </a:r>
          </a:p>
          <a:p>
            <a:pPr lvl="1">
              <a:spcBef>
                <a:spcPts val="0"/>
              </a:spcBef>
            </a:pPr>
            <a:r>
              <a:rPr lang="en-US" sz="1700" b="1" dirty="0"/>
              <a:t>For the purposes of this definition-</a:t>
            </a:r>
          </a:p>
          <a:p>
            <a:pPr marL="685800" lvl="2" indent="0">
              <a:spcBef>
                <a:spcPts val="0"/>
              </a:spcBef>
              <a:buNone/>
            </a:pPr>
            <a:r>
              <a:rPr lang="en-US" sz="1700" b="1" dirty="0"/>
              <a:t>-</a:t>
            </a:r>
            <a:r>
              <a:rPr lang="en-US" sz="1700" b="1" u="sng" dirty="0"/>
              <a:t>Course of cond</a:t>
            </a:r>
            <a:r>
              <a:rPr lang="en-US" sz="1700" b="1" dirty="0"/>
              <a:t>uct means </a:t>
            </a:r>
            <a:r>
              <a:rPr lang="en-US" sz="1700" b="1" u="sng" dirty="0"/>
              <a:t>two or more acts</a:t>
            </a:r>
            <a:r>
              <a:rPr lang="en-US" sz="1700" b="1" dirty="0"/>
              <a:t>, including, but not limited to, acts in which the stalker directly, indirectly, or through third parties, by any action, method, device, or means, follows, monitors, observes, surveils, threatens, or communicates to or about a person, or interferes with a person’s property.</a:t>
            </a:r>
          </a:p>
          <a:p>
            <a:pPr marL="685800" lvl="2" indent="0">
              <a:spcBef>
                <a:spcPts val="0"/>
              </a:spcBef>
              <a:buNone/>
            </a:pPr>
            <a:r>
              <a:rPr lang="en-US" sz="1700" b="1" dirty="0"/>
              <a:t>-</a:t>
            </a:r>
            <a:r>
              <a:rPr lang="en-US" sz="1700" b="1" u="sng" dirty="0"/>
              <a:t>Reasonable person </a:t>
            </a:r>
            <a:r>
              <a:rPr lang="en-US" sz="1700" b="1" dirty="0"/>
              <a:t>means a reasonable person under similar circumstances and with similar identities to the Complainant.</a:t>
            </a:r>
          </a:p>
          <a:p>
            <a:pPr marL="685800" lvl="2" indent="0">
              <a:spcBef>
                <a:spcPts val="0"/>
              </a:spcBef>
              <a:buNone/>
            </a:pPr>
            <a:r>
              <a:rPr lang="en-US" sz="1700" b="1" dirty="0"/>
              <a:t>-</a:t>
            </a:r>
            <a:r>
              <a:rPr lang="en-US" sz="1700" b="1" u="sng" dirty="0"/>
              <a:t>Substantial emotional distress </a:t>
            </a:r>
            <a:r>
              <a:rPr lang="en-US" sz="1700" b="1" dirty="0"/>
              <a:t>means significant mental suffering or anguish that may but does not necessarily require medical or other professional treatment or counseling.</a:t>
            </a:r>
          </a:p>
          <a:p>
            <a:pPr marL="0" indent="0">
              <a:buNone/>
            </a:pP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851661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§106.30-Sexual Harassment</a:t>
            </a:r>
            <a:endParaRPr lang="en-US" sz="4000" dirty="0"/>
          </a:p>
        </p:txBody>
      </p:sp>
      <p:sp>
        <p:nvSpPr>
          <p:cNvPr id="3" name="Content Placeholder 2"/>
          <p:cNvSpPr>
            <a:spLocks noGrp="1"/>
          </p:cNvSpPr>
          <p:nvPr>
            <p:ph idx="1"/>
          </p:nvPr>
        </p:nvSpPr>
        <p:spPr/>
        <p:txBody>
          <a:bodyPr>
            <a:normAutofit/>
          </a:bodyPr>
          <a:lstStyle/>
          <a:p>
            <a:pPr marL="0" indent="0">
              <a:buNone/>
            </a:pPr>
            <a:r>
              <a:rPr lang="en-US" b="1" u="sng" dirty="0"/>
              <a:t>Domestic Violence</a:t>
            </a:r>
          </a:p>
          <a:p>
            <a:pPr marL="0" indent="0">
              <a:spcBef>
                <a:spcPts val="0"/>
              </a:spcBef>
              <a:buNone/>
            </a:pPr>
            <a:r>
              <a:rPr lang="en-US" b="1" dirty="0"/>
              <a:t>A felony or misdemeanor crime of violence committed-</a:t>
            </a:r>
          </a:p>
          <a:p>
            <a:pPr>
              <a:spcBef>
                <a:spcPts val="0"/>
              </a:spcBef>
            </a:pPr>
            <a:r>
              <a:rPr lang="en-US" sz="1600" b="1" dirty="0"/>
              <a:t>By a current or former spouse or intimate partner of the Complainant;</a:t>
            </a:r>
          </a:p>
          <a:p>
            <a:pPr>
              <a:spcBef>
                <a:spcPts val="0"/>
              </a:spcBef>
            </a:pPr>
            <a:r>
              <a:rPr lang="en-US" sz="1600" b="1" dirty="0"/>
              <a:t>By a person with whom the Complainant shares a child in common; </a:t>
            </a:r>
          </a:p>
          <a:p>
            <a:pPr>
              <a:spcBef>
                <a:spcPts val="0"/>
              </a:spcBef>
            </a:pPr>
            <a:r>
              <a:rPr lang="en-US" sz="1600" b="1" dirty="0"/>
              <a:t>By a person who is cohabitating with, or has cohabitated with, the Complainant as a spouse or intimate partner;</a:t>
            </a:r>
          </a:p>
          <a:p>
            <a:pPr>
              <a:spcBef>
                <a:spcPts val="0"/>
              </a:spcBef>
            </a:pPr>
            <a:r>
              <a:rPr lang="en-US" sz="1600" b="1" dirty="0"/>
              <a:t>By a person similarly situated to a spouse of the Complainant under the domestic or family violence laws in Ohio;</a:t>
            </a:r>
          </a:p>
          <a:p>
            <a:pPr>
              <a:spcBef>
                <a:spcPts val="0"/>
              </a:spcBef>
            </a:pPr>
            <a:r>
              <a:rPr lang="en-US" sz="1600" b="1" dirty="0"/>
              <a:t>By any other person against an adult or youth Complainant who is protected from that person’s acts under the domestic or family violence laws of Ohio.</a:t>
            </a:r>
          </a:p>
          <a:p>
            <a:pPr marL="0" indent="0">
              <a:spcBef>
                <a:spcPts val="0"/>
              </a:spcBef>
              <a:buNone/>
            </a:pPr>
            <a:endParaRPr lang="en-US" sz="1600" b="1" dirty="0"/>
          </a:p>
          <a:p>
            <a:pPr marL="0" indent="0">
              <a:spcBef>
                <a:spcPts val="0"/>
              </a:spcBef>
              <a:buNone/>
            </a:pPr>
            <a:r>
              <a:rPr lang="en-US" sz="1600" b="1" dirty="0"/>
              <a:t>***Domestic Violence requires Complainant and Respondent must be current or former spouses or have an intimate relationship</a:t>
            </a:r>
            <a:r>
              <a:rPr lang="mr-IN" sz="1600" b="1" dirty="0"/>
              <a:t>…</a:t>
            </a:r>
            <a:r>
              <a:rPr lang="en-US" sz="1600" b="1" dirty="0"/>
              <a:t>cannot be two people living together as roommates.***</a:t>
            </a:r>
          </a:p>
          <a:p>
            <a:pPr marL="0" indent="0">
              <a:buNone/>
            </a:pP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3228643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ISSUE SPOTTING</a:t>
            </a:r>
            <a:endParaRPr lang="en-US" b="1" dirty="0"/>
          </a:p>
        </p:txBody>
      </p:sp>
      <p:sp>
        <p:nvSpPr>
          <p:cNvPr id="3" name="Content Placeholder 2"/>
          <p:cNvSpPr>
            <a:spLocks noGrp="1"/>
          </p:cNvSpPr>
          <p:nvPr>
            <p:ph idx="1"/>
          </p:nvPr>
        </p:nvSpPr>
        <p:spPr/>
        <p:txBody>
          <a:bodyPr/>
          <a:lstStyle/>
          <a:p>
            <a:r>
              <a:rPr lang="en-US" b="1" dirty="0"/>
              <a:t>Engage in issue spotting based on Complainant’s statement is a critical step in the strategy of investigation</a:t>
            </a:r>
          </a:p>
          <a:p>
            <a:r>
              <a:rPr lang="en-US" b="1" dirty="0"/>
              <a:t>Be open to identify issues as you interview parties and witness and gather evidence</a:t>
            </a:r>
          </a:p>
          <a:p>
            <a:r>
              <a:rPr lang="en-US" b="1" dirty="0"/>
              <a:t>Revisit facts gathered and identify issues critical to a comprehensive civil rights investigation model</a:t>
            </a:r>
          </a:p>
          <a:p>
            <a:r>
              <a:rPr lang="en-US" b="1" dirty="0"/>
              <a:t>Identify issue posed, pertinent policies, parse out policy elements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998020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CONSENT CONSTRUCT</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a:t>Consent is</a:t>
            </a:r>
            <a:r>
              <a:rPr lang="mr-IN" b="1" dirty="0"/>
              <a:t>…</a:t>
            </a:r>
            <a:r>
              <a:rPr lang="en-US" b="1" dirty="0"/>
              <a:t>.</a:t>
            </a:r>
          </a:p>
          <a:p>
            <a:pPr>
              <a:spcBef>
                <a:spcPts val="0"/>
              </a:spcBef>
              <a:buFontTx/>
              <a:buChar char="-"/>
            </a:pPr>
            <a:r>
              <a:rPr lang="en-US" b="1" dirty="0"/>
              <a:t>Informed, knowing, and voluntary </a:t>
            </a:r>
          </a:p>
          <a:p>
            <a:pPr>
              <a:spcBef>
                <a:spcPts val="0"/>
              </a:spcBef>
              <a:buFontTx/>
              <a:buChar char="-"/>
            </a:pPr>
            <a:r>
              <a:rPr lang="en-US" b="1" dirty="0"/>
              <a:t>Active </a:t>
            </a:r>
            <a:r>
              <a:rPr lang="en-US" dirty="0"/>
              <a:t>(not passive)</a:t>
            </a:r>
          </a:p>
          <a:p>
            <a:pPr>
              <a:spcBef>
                <a:spcPts val="0"/>
              </a:spcBef>
              <a:buFontTx/>
              <a:buChar char="-"/>
            </a:pPr>
            <a:r>
              <a:rPr lang="en-US" u="sng" dirty="0"/>
              <a:t>Affirmative action</a:t>
            </a:r>
            <a:r>
              <a:rPr lang="en-US" dirty="0"/>
              <a:t> through clear words or actions</a:t>
            </a:r>
          </a:p>
          <a:p>
            <a:pPr>
              <a:spcBef>
                <a:spcPts val="0"/>
              </a:spcBef>
              <a:buFontTx/>
              <a:buChar char="-"/>
            </a:pPr>
            <a:r>
              <a:rPr lang="en-US" u="sng" dirty="0"/>
              <a:t>Mutually understandable </a:t>
            </a:r>
            <a:r>
              <a:rPr lang="en-US" dirty="0"/>
              <a:t>permission regarding conditions of sexual activity</a:t>
            </a:r>
          </a:p>
          <a:p>
            <a:pPr>
              <a:spcBef>
                <a:spcPts val="0"/>
              </a:spcBef>
              <a:buFontTx/>
              <a:buChar char="-"/>
            </a:pPr>
            <a:r>
              <a:rPr lang="en-US" u="sng" dirty="0"/>
              <a:t>Cannot be obtained by</a:t>
            </a:r>
            <a:r>
              <a:rPr lang="en-US" dirty="0"/>
              <a:t>:</a:t>
            </a:r>
          </a:p>
          <a:p>
            <a:pPr lvl="1">
              <a:spcBef>
                <a:spcPts val="0"/>
              </a:spcBef>
              <a:buFontTx/>
              <a:buChar char="-"/>
            </a:pPr>
            <a:r>
              <a:rPr lang="en-US" dirty="0"/>
              <a:t>-</a:t>
            </a:r>
            <a:r>
              <a:rPr lang="en-US" sz="2400" dirty="0"/>
              <a:t>Use of physical force, compelling threats, intimidating behavior, or coercion</a:t>
            </a:r>
            <a:endParaRPr lang="en-US" dirty="0"/>
          </a:p>
          <a:p>
            <a:pPr>
              <a:spcBef>
                <a:spcPts val="0"/>
              </a:spcBef>
              <a:buFontTx/>
              <a:buChar char="-"/>
            </a:pPr>
            <a:r>
              <a:rPr lang="en-US" dirty="0"/>
              <a:t>Cannot be given by someone known to be-or who should known to be-mentally or physically </a:t>
            </a:r>
            <a:r>
              <a:rPr lang="en-US" b="1" dirty="0"/>
              <a:t>incapacitated </a:t>
            </a:r>
            <a:endParaRPr lang="en-US" dirty="0"/>
          </a:p>
          <a:p>
            <a:pPr marL="349250" lvl="1" indent="0">
              <a:spcBef>
                <a:spcPts val="0"/>
              </a:spcBef>
              <a:buNone/>
            </a:pPr>
            <a:endParaRPr lang="en-US" sz="1800" dirty="0"/>
          </a:p>
          <a:p>
            <a:pPr marL="0" indent="0">
              <a:buNone/>
            </a:pPr>
            <a:endParaRPr lang="en-US" b="1" dirty="0"/>
          </a:p>
          <a:p>
            <a:pPr>
              <a:buFontTx/>
              <a:buChar char="-"/>
            </a:pP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90778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WHO ARE INVESTIGATORS</a:t>
            </a:r>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en-US" b="1" dirty="0"/>
          </a:p>
        </p:txBody>
      </p:sp>
      <p:sp>
        <p:nvSpPr>
          <p:cNvPr id="3" name="Content Placeholder 2"/>
          <p:cNvSpPr>
            <a:spLocks noGrp="1"/>
          </p:cNvSpPr>
          <p:nvPr>
            <p:ph idx="1"/>
          </p:nvPr>
        </p:nvSpPr>
        <p:spPr/>
        <p:txBody>
          <a:bodyPr/>
          <a:lstStyle/>
          <a:p>
            <a:r>
              <a:rPr lang="en-US" b="1" dirty="0"/>
              <a:t>Designated by recipient to conduct reliable, prompt, fair, &amp; impartial investigations of sex-and-gender-based discrimination</a:t>
            </a:r>
          </a:p>
          <a:p>
            <a:r>
              <a:rPr lang="en-US" b="1" dirty="0"/>
              <a:t>TIXC assigns investigators and ensures they receive appropriate knowledge and training pursuant to 34 CFR §106.45(b)(1)(iii) and are free from conflicts of interest or disqualifying bias for or against any party involved prior to the case or as soon as conflict arises.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0465899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CONSENT RULES</a:t>
            </a:r>
            <a:endParaRPr lang="en-US" b="1" dirty="0"/>
          </a:p>
        </p:txBody>
      </p:sp>
      <p:sp>
        <p:nvSpPr>
          <p:cNvPr id="3" name="Content Placeholder 2"/>
          <p:cNvSpPr>
            <a:spLocks noGrp="1"/>
          </p:cNvSpPr>
          <p:nvPr>
            <p:ph idx="1"/>
          </p:nvPr>
        </p:nvSpPr>
        <p:spPr/>
        <p:txBody>
          <a:bodyPr/>
          <a:lstStyle/>
          <a:p>
            <a:r>
              <a:rPr lang="en-US" b="1" dirty="0"/>
              <a:t>No means No, but nothing also means No. Silence and passivity do not equal consent. </a:t>
            </a:r>
          </a:p>
          <a:p>
            <a:r>
              <a:rPr lang="en-US" dirty="0"/>
              <a:t>Consent MUST be given immediately prior to or contemporaneously with the sexual or intimate activity</a:t>
            </a:r>
          </a:p>
          <a:p>
            <a:r>
              <a:rPr lang="en-US" dirty="0"/>
              <a:t>Consent can be withdrawn at any time, as long as, that withdrawal is clearly communicated-verbally or non-verbally-by the person withdrawing it.</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098866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KEY CONSENT QUESTIONS</a:t>
            </a:r>
            <a:endParaRPr lang="en-US" sz="4000" b="1" dirty="0"/>
          </a:p>
        </p:txBody>
      </p:sp>
      <p:sp>
        <p:nvSpPr>
          <p:cNvPr id="3" name="Content Placeholder 2"/>
          <p:cNvSpPr>
            <a:spLocks noGrp="1"/>
          </p:cNvSpPr>
          <p:nvPr>
            <p:ph idx="1"/>
          </p:nvPr>
        </p:nvSpPr>
        <p:spPr/>
        <p:txBody>
          <a:bodyPr>
            <a:normAutofit fontScale="92500" lnSpcReduction="20000"/>
          </a:bodyPr>
          <a:lstStyle/>
          <a:p>
            <a:pPr marL="457200" indent="-457200">
              <a:buAutoNum type="arabicPeriod"/>
            </a:pPr>
            <a:r>
              <a:rPr lang="en-US" b="1" dirty="0"/>
              <a:t>Was force used by Respondent to obtain sexual access? If yes, policy violation.</a:t>
            </a:r>
          </a:p>
          <a:p>
            <a:pPr marL="457200" indent="-457200">
              <a:buAutoNum type="arabicPeriod"/>
            </a:pPr>
            <a:r>
              <a:rPr lang="en-US" b="1" dirty="0"/>
              <a:t>Was Complainant incapacitated? (a) Did Respondent know, or (b) Should the Respondent have known the alleged Complainant was incapacitated.</a:t>
            </a:r>
          </a:p>
          <a:p>
            <a:pPr marL="457200" indent="-457200">
              <a:buAutoNum type="arabicPeriod"/>
            </a:pPr>
            <a:r>
              <a:rPr lang="en-US" b="1" dirty="0"/>
              <a:t>What clear words or actions by Complainant gave Respondent permission for the specific sexual activity that occurred?</a:t>
            </a:r>
          </a:p>
          <a:p>
            <a:pPr marL="0" indent="0">
              <a:buNone/>
            </a:pPr>
            <a:r>
              <a:rPr lang="en-US" b="1" dirty="0"/>
              <a:t>**Intoxication of Respondent can not be used as a reason that did not know of the Complainant’s incapacity***</a:t>
            </a:r>
          </a:p>
          <a:p>
            <a:pPr marL="0" indent="0">
              <a:buNone/>
            </a:pPr>
            <a:r>
              <a:rPr lang="en-US" b="1" dirty="0"/>
              <a:t>		</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7428243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INCAPACITATION</a:t>
            </a:r>
            <a:endParaRPr lang="en-US" b="1" dirty="0"/>
          </a:p>
        </p:txBody>
      </p:sp>
      <p:sp>
        <p:nvSpPr>
          <p:cNvPr id="3" name="Content Placeholder 2"/>
          <p:cNvSpPr>
            <a:spLocks noGrp="1"/>
          </p:cNvSpPr>
          <p:nvPr>
            <p:ph idx="1"/>
          </p:nvPr>
        </p:nvSpPr>
        <p:spPr/>
        <p:txBody>
          <a:bodyPr/>
          <a:lstStyle/>
          <a:p>
            <a:r>
              <a:rPr lang="en-US" b="1" dirty="0"/>
              <a:t>Incapacitation is a state where individuals cannot make rational, reasonable decisions because they lack the capacity to give knowing consent.</a:t>
            </a:r>
          </a:p>
          <a:p>
            <a:r>
              <a:rPr lang="en-US" b="1" dirty="0"/>
              <a:t>Determination made after the fact in light of all facts available</a:t>
            </a:r>
          </a:p>
          <a:p>
            <a:r>
              <a:rPr lang="en-US" b="1" dirty="0"/>
              <a:t>Assessing incapacity is very fact specific</a:t>
            </a:r>
          </a:p>
          <a:p>
            <a:r>
              <a:rPr lang="en-US" b="1" dirty="0"/>
              <a:t>Form of incapacity: alcohol/drugs; mental/cognitive; injury; unconscious/asleep</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0369231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INCAPACITY KEY QUESTIONS</a:t>
            </a:r>
            <a:endParaRPr lang="en-US" b="1" dirty="0"/>
          </a:p>
        </p:txBody>
      </p:sp>
      <p:sp>
        <p:nvSpPr>
          <p:cNvPr id="3" name="Content Placeholder 2"/>
          <p:cNvSpPr>
            <a:spLocks noGrp="1"/>
          </p:cNvSpPr>
          <p:nvPr>
            <p:ph idx="1"/>
          </p:nvPr>
        </p:nvSpPr>
        <p:spPr/>
        <p:txBody>
          <a:bodyPr/>
          <a:lstStyle/>
          <a:p>
            <a:pPr marL="457200" indent="-457200">
              <a:buFont typeface="+mj-lt"/>
              <a:buAutoNum type="arabicPeriod"/>
            </a:pPr>
            <a:r>
              <a:rPr lang="en-US" b="1" dirty="0"/>
              <a:t>Was Complainant incapacitated at the time of sexual activity? </a:t>
            </a:r>
            <a:r>
              <a:rPr lang="en-US" dirty="0"/>
              <a:t>(Could Complainant make rational, reasonable decisions; Could Complainant appreciate the situation and address it consciously to show informed consent</a:t>
            </a:r>
          </a:p>
          <a:p>
            <a:pPr marL="457200" indent="-457200">
              <a:buFont typeface="+mj-lt"/>
              <a:buAutoNum type="arabicPeriod"/>
            </a:pPr>
            <a:r>
              <a:rPr lang="en-US" b="1" dirty="0"/>
              <a:t>Did Respondent know of incapacity? Or Should the Respondent have known from all the circumstances </a:t>
            </a:r>
            <a:r>
              <a:rPr lang="en-US" dirty="0"/>
              <a:t>(reasonable person)standard.</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582936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INCAPACITY ANALYSIS</a:t>
            </a:r>
            <a:endParaRPr lang="en-US" b="1" dirty="0"/>
          </a:p>
        </p:txBody>
      </p:sp>
      <p:sp>
        <p:nvSpPr>
          <p:cNvPr id="3" name="Content Placeholder 2"/>
          <p:cNvSpPr>
            <a:spLocks noGrp="1"/>
          </p:cNvSpPr>
          <p:nvPr>
            <p:ph idx="1"/>
          </p:nvPr>
        </p:nvSpPr>
        <p:spPr/>
        <p:txBody>
          <a:bodyPr>
            <a:normAutofit lnSpcReduction="10000"/>
          </a:bodyPr>
          <a:lstStyle/>
          <a:p>
            <a:r>
              <a:rPr lang="en-US" dirty="0"/>
              <a:t>If Complainant </a:t>
            </a:r>
            <a:r>
              <a:rPr lang="en-US" b="1" u="sng" dirty="0"/>
              <a:t>was not</a:t>
            </a:r>
            <a:r>
              <a:rPr lang="en-US" dirty="0"/>
              <a:t> incapacitated, move on to consent analysis</a:t>
            </a:r>
          </a:p>
          <a:p>
            <a:r>
              <a:rPr lang="en-US" dirty="0"/>
              <a:t>If Complainant incapacitated, but:</a:t>
            </a:r>
          </a:p>
          <a:p>
            <a:pPr marL="0" indent="0">
              <a:buNone/>
            </a:pPr>
            <a:r>
              <a:rPr lang="en-US" dirty="0"/>
              <a:t>	-Respondent did not know, AND</a:t>
            </a:r>
          </a:p>
          <a:p>
            <a:pPr marL="0" indent="0">
              <a:buNone/>
            </a:pPr>
            <a:r>
              <a:rPr lang="en-US" dirty="0"/>
              <a:t>	-Respondent would not have reasonably known 	it- move on to consent analysis</a:t>
            </a:r>
          </a:p>
          <a:p>
            <a:r>
              <a:rPr lang="en-US" dirty="0"/>
              <a:t>If Complainant </a:t>
            </a:r>
            <a:r>
              <a:rPr lang="en-US" b="1" u="sng" dirty="0"/>
              <a:t>was</a:t>
            </a:r>
            <a:r>
              <a:rPr lang="en-US" dirty="0"/>
              <a:t> incapacitated, and:</a:t>
            </a:r>
          </a:p>
          <a:p>
            <a:pPr marL="349250" lvl="1" indent="0">
              <a:buNone/>
            </a:pPr>
            <a:r>
              <a:rPr lang="en-US" dirty="0"/>
              <a:t>	-Respondent </a:t>
            </a:r>
            <a:r>
              <a:rPr lang="en-US" b="1" dirty="0"/>
              <a:t>knew it or caused it </a:t>
            </a:r>
            <a:r>
              <a:rPr lang="en-US" dirty="0"/>
              <a:t>= policy violation</a:t>
            </a:r>
          </a:p>
          <a:p>
            <a:pPr marL="349250" lvl="1" indent="0">
              <a:buNone/>
            </a:pPr>
            <a:r>
              <a:rPr lang="en-US" dirty="0"/>
              <a:t>	-Respondent </a:t>
            </a:r>
            <a:r>
              <a:rPr lang="en-US" b="1" dirty="0"/>
              <a:t>should have known it </a:t>
            </a:r>
            <a:r>
              <a:rPr lang="en-US" dirty="0"/>
              <a:t>= policy violation</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465898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INVESTIGATION STRATEGY</a:t>
            </a:r>
            <a:endParaRPr lang="en-US" b="1" dirty="0"/>
          </a:p>
        </p:txBody>
      </p:sp>
      <p:sp>
        <p:nvSpPr>
          <p:cNvPr id="3" name="Content Placeholder 2"/>
          <p:cNvSpPr>
            <a:spLocks noGrp="1"/>
          </p:cNvSpPr>
          <p:nvPr>
            <p:ph idx="1"/>
          </p:nvPr>
        </p:nvSpPr>
        <p:spPr/>
        <p:txBody>
          <a:bodyPr/>
          <a:lstStyle/>
          <a:p>
            <a:r>
              <a:rPr lang="en-US" dirty="0"/>
              <a:t>What issues are presented?</a:t>
            </a:r>
          </a:p>
          <a:p>
            <a:r>
              <a:rPr lang="en-US" dirty="0"/>
              <a:t>Are there </a:t>
            </a:r>
            <a:r>
              <a:rPr lang="en-US" b="1" dirty="0"/>
              <a:t>undisputed facts</a:t>
            </a:r>
            <a:r>
              <a:rPr lang="en-US" dirty="0"/>
              <a:t>? Which are significant to the investigation?</a:t>
            </a:r>
          </a:p>
          <a:p>
            <a:r>
              <a:rPr lang="en-US" dirty="0"/>
              <a:t>Are there </a:t>
            </a:r>
            <a:r>
              <a:rPr lang="en-US" b="1" dirty="0"/>
              <a:t>disputed facts</a:t>
            </a:r>
            <a:r>
              <a:rPr lang="en-US" dirty="0"/>
              <a:t>? Which are significant to the investigation?</a:t>
            </a:r>
          </a:p>
          <a:p>
            <a:r>
              <a:rPr lang="en-US" dirty="0"/>
              <a:t>What policy elements were possibly violated?</a:t>
            </a:r>
          </a:p>
          <a:p>
            <a:r>
              <a:rPr lang="en-US" dirty="0"/>
              <a:t>Who do you need to interview? Order of interviews?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492081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INVESTIGATION STRATEGY</a:t>
            </a:r>
            <a:endParaRPr lang="en-US" b="1" dirty="0"/>
          </a:p>
        </p:txBody>
      </p:sp>
      <p:sp>
        <p:nvSpPr>
          <p:cNvPr id="3" name="Content Placeholder 2"/>
          <p:cNvSpPr>
            <a:spLocks noGrp="1"/>
          </p:cNvSpPr>
          <p:nvPr>
            <p:ph idx="1"/>
          </p:nvPr>
        </p:nvSpPr>
        <p:spPr/>
        <p:txBody>
          <a:bodyPr>
            <a:normAutofit fontScale="92500"/>
          </a:bodyPr>
          <a:lstStyle/>
          <a:p>
            <a:r>
              <a:rPr lang="en-US" b="1" dirty="0"/>
              <a:t>When do you interview Complainant and Respondent? </a:t>
            </a:r>
          </a:p>
          <a:p>
            <a:r>
              <a:rPr lang="en-US" b="1" dirty="0"/>
              <a:t>What documentary evidence is important to the investigation?</a:t>
            </a:r>
          </a:p>
          <a:p>
            <a:r>
              <a:rPr lang="en-US" b="1" dirty="0"/>
              <a:t>Timeline (Best Practice 30-60 days varies by case)</a:t>
            </a:r>
          </a:p>
          <a:p>
            <a:r>
              <a:rPr lang="en-US" b="1" dirty="0"/>
              <a:t>Any key issues that are not policy violations?</a:t>
            </a:r>
          </a:p>
          <a:p>
            <a:r>
              <a:rPr lang="en-US" b="1" dirty="0"/>
              <a:t>Additional policy violations require NOIA amended?</a:t>
            </a:r>
          </a:p>
          <a:p>
            <a:r>
              <a:rPr lang="en-US" b="1" dirty="0"/>
              <a:t>Aware of evidence that should be there and is not, look for reason for the gap</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4610604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NOTE-TAKING</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a:t>Assemble investigation file and keep in secure location.</a:t>
            </a:r>
          </a:p>
          <a:p>
            <a:r>
              <a:rPr lang="en-US" b="1" dirty="0"/>
              <a:t>Timeline of Investigation, including dates of all meetings, interviews, telephone calls, e-mails, etc.</a:t>
            </a:r>
          </a:p>
          <a:p>
            <a:r>
              <a:rPr lang="en-US" b="1" dirty="0"/>
              <a:t>Interviews-notes vs. recording (policy decision)</a:t>
            </a:r>
          </a:p>
          <a:p>
            <a:r>
              <a:rPr lang="en-US" b="1" dirty="0"/>
              <a:t>Notes- hand-written vs. computer</a:t>
            </a:r>
          </a:p>
          <a:p>
            <a:r>
              <a:rPr lang="en-US" b="1" dirty="0"/>
              <a:t>Develop clear policy on retention and/or destruction of notes upon completion of Final Investigation Report</a:t>
            </a:r>
          </a:p>
          <a:p>
            <a:r>
              <a:rPr lang="en-US" b="1" dirty="0"/>
              <a:t>Where possible, include verbatim statements on critical issues, their words, not yours</a:t>
            </a:r>
          </a:p>
          <a:p>
            <a:r>
              <a:rPr lang="en-US" b="1" dirty="0"/>
              <a:t>Keep notes on what is told to Complainant, Respondent, and witnesses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9942672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RECORD-KEEPING</a:t>
            </a:r>
            <a:endParaRPr lang="en-US" b="1" dirty="0"/>
          </a:p>
        </p:txBody>
      </p:sp>
      <p:sp>
        <p:nvSpPr>
          <p:cNvPr id="3" name="Content Placeholder 2"/>
          <p:cNvSpPr>
            <a:spLocks noGrp="1"/>
          </p:cNvSpPr>
          <p:nvPr>
            <p:ph idx="1"/>
          </p:nvPr>
        </p:nvSpPr>
        <p:spPr/>
        <p:txBody>
          <a:bodyPr>
            <a:normAutofit lnSpcReduction="10000"/>
          </a:bodyPr>
          <a:lstStyle/>
          <a:p>
            <a:pPr>
              <a:spcBef>
                <a:spcPts val="0"/>
              </a:spcBef>
            </a:pPr>
            <a:r>
              <a:rPr lang="en-US" dirty="0"/>
              <a:t>2020 Certain records MUST be maintained 7 yrs.</a:t>
            </a:r>
          </a:p>
          <a:p>
            <a:pPr marL="349250" lvl="1" indent="0">
              <a:spcBef>
                <a:spcPts val="0"/>
              </a:spcBef>
              <a:buNone/>
            </a:pPr>
            <a:r>
              <a:rPr lang="en-US" dirty="0"/>
              <a:t>-Sexual harassment investigation records, including responsibility determination, disciplinary sanctions, and remedies implemented</a:t>
            </a:r>
          </a:p>
          <a:p>
            <a:pPr marL="349250" lvl="1" indent="0">
              <a:spcBef>
                <a:spcPts val="0"/>
              </a:spcBef>
              <a:buNone/>
            </a:pPr>
            <a:r>
              <a:rPr lang="en-US" dirty="0"/>
              <a:t>-Any appeal and related result(s)</a:t>
            </a:r>
          </a:p>
          <a:p>
            <a:pPr marL="349250" lvl="1" indent="0">
              <a:spcBef>
                <a:spcPts val="0"/>
              </a:spcBef>
              <a:buNone/>
            </a:pPr>
            <a:r>
              <a:rPr lang="en-US" dirty="0"/>
              <a:t>-Any informal resolution implemented</a:t>
            </a:r>
          </a:p>
          <a:p>
            <a:pPr marL="349250" lvl="1" indent="0">
              <a:spcBef>
                <a:spcPts val="0"/>
              </a:spcBef>
              <a:buNone/>
            </a:pPr>
            <a:r>
              <a:rPr lang="en-US" dirty="0"/>
              <a:t>-Any supportive measures implemented</a:t>
            </a:r>
          </a:p>
          <a:p>
            <a:pPr marL="349250" lvl="1" indent="0">
              <a:spcBef>
                <a:spcPts val="0"/>
              </a:spcBef>
              <a:buNone/>
            </a:pPr>
            <a:endParaRPr lang="en-US" dirty="0"/>
          </a:p>
          <a:p>
            <a:pPr marL="349250" lvl="1" indent="0">
              <a:spcBef>
                <a:spcPts val="0"/>
              </a:spcBef>
              <a:buNone/>
            </a:pPr>
            <a:r>
              <a:rPr lang="en-US" b="1" dirty="0"/>
              <a:t>Investigator Notes: </a:t>
            </a:r>
            <a:r>
              <a:rPr lang="en-US" dirty="0"/>
              <a:t>fact-based observations and avoid conclusions or determinations</a:t>
            </a:r>
          </a:p>
          <a:p>
            <a:pPr marL="349250" lvl="1" indent="0">
              <a:spcBef>
                <a:spcPts val="0"/>
              </a:spcBef>
              <a:buNone/>
            </a:pPr>
            <a:endParaRPr lang="en-US" b="1" dirty="0"/>
          </a:p>
          <a:p>
            <a:pPr marL="349250" lvl="1" indent="0">
              <a:spcBef>
                <a:spcPts val="0"/>
              </a:spcBef>
              <a:buNone/>
            </a:pPr>
            <a:r>
              <a:rPr lang="en-US" b="1" dirty="0"/>
              <a:t>Think about WHO could potentially read notes-parties, attorneys, judges, jury, public, etc.</a:t>
            </a:r>
          </a:p>
          <a:p>
            <a:pPr marL="0" indent="0">
              <a:buNone/>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929437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INTERVIEWING</a:t>
            </a:r>
            <a:endParaRPr lang="en-US" b="1" dirty="0"/>
          </a:p>
        </p:txBody>
      </p:sp>
      <p:sp>
        <p:nvSpPr>
          <p:cNvPr id="3" name="Content Placeholder 2"/>
          <p:cNvSpPr>
            <a:spLocks noGrp="1"/>
          </p:cNvSpPr>
          <p:nvPr>
            <p:ph idx="1"/>
          </p:nvPr>
        </p:nvSpPr>
        <p:spPr/>
        <p:txBody>
          <a:bodyPr>
            <a:normAutofit lnSpcReduction="10000"/>
          </a:bodyPr>
          <a:lstStyle/>
          <a:p>
            <a:r>
              <a:rPr lang="en-US" dirty="0"/>
              <a:t>Use pre-prepared numbered questions as a framework, but be flexible (based off policy elements at issue)</a:t>
            </a:r>
          </a:p>
          <a:p>
            <a:r>
              <a:rPr lang="en-US" dirty="0"/>
              <a:t>Note-taking should occur throughout the entire interview, and not just when a party or witness makes a pertinent disclosure or “incriminating” remark</a:t>
            </a:r>
          </a:p>
          <a:p>
            <a:r>
              <a:rPr lang="en-US" b="1" dirty="0"/>
              <a:t>Documentation = CRITICAL </a:t>
            </a:r>
            <a:r>
              <a:rPr lang="en-US" dirty="0"/>
              <a:t>Creating the record of the complaint</a:t>
            </a:r>
          </a:p>
          <a:p>
            <a:r>
              <a:rPr lang="en-US" b="1" dirty="0"/>
              <a:t>FERPA </a:t>
            </a:r>
            <a:r>
              <a:rPr lang="en-US" dirty="0"/>
              <a:t>student rights to inspect education records</a:t>
            </a: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597985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INVESTIGATORS’ DUTIES</a:t>
            </a:r>
            <a:endParaRPr lang="en-US" sz="4000" b="1" dirty="0"/>
          </a:p>
        </p:txBody>
      </p:sp>
      <p:sp>
        <p:nvSpPr>
          <p:cNvPr id="3" name="Content Placeholder 2"/>
          <p:cNvSpPr>
            <a:spLocks noGrp="1"/>
          </p:cNvSpPr>
          <p:nvPr>
            <p:ph idx="1"/>
          </p:nvPr>
        </p:nvSpPr>
        <p:spPr/>
        <p:txBody>
          <a:bodyPr>
            <a:normAutofit fontScale="92500" lnSpcReduction="20000"/>
          </a:bodyPr>
          <a:lstStyle/>
          <a:p>
            <a:r>
              <a:rPr lang="en-US" b="1" dirty="0"/>
              <a:t>Identify and interview parties and witnesses </a:t>
            </a:r>
          </a:p>
          <a:p>
            <a:r>
              <a:rPr lang="en-US" b="1" dirty="0"/>
              <a:t>Identify, organize, synthesize, and compile </a:t>
            </a:r>
            <a:r>
              <a:rPr lang="en-US" b="1" u="sng" dirty="0"/>
              <a:t>relevant </a:t>
            </a:r>
            <a:r>
              <a:rPr lang="en-US" b="1" dirty="0"/>
              <a:t>information. </a:t>
            </a:r>
          </a:p>
          <a:p>
            <a:r>
              <a:rPr lang="en-US" b="1" dirty="0"/>
              <a:t>Maintain accurate and thorough investigation records and notes.</a:t>
            </a:r>
          </a:p>
          <a:p>
            <a:r>
              <a:rPr lang="en-US" b="1" dirty="0"/>
              <a:t>Write a clear, concise, and comprehensive investigation report.</a:t>
            </a:r>
          </a:p>
          <a:p>
            <a:r>
              <a:rPr lang="en-US" b="1" dirty="0"/>
              <a:t>Responsible for incidents involving EE-on-student and EE-on-EE conduct.</a:t>
            </a:r>
          </a:p>
          <a:p>
            <a:r>
              <a:rPr lang="en-US" b="1" dirty="0"/>
              <a:t>Best Practice: Investigator is an administrator and NOT a security officer or SRO. </a:t>
            </a:r>
            <a:r>
              <a:rPr lang="en-US" b="1" i="1" dirty="0"/>
              <a:t> </a:t>
            </a: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4505834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INTERVIEWING</a:t>
            </a:r>
            <a:endParaRPr lang="en-US" b="1" dirty="0"/>
          </a:p>
        </p:txBody>
      </p:sp>
      <p:sp>
        <p:nvSpPr>
          <p:cNvPr id="3" name="Content Placeholder 2"/>
          <p:cNvSpPr>
            <a:spLocks noGrp="1"/>
          </p:cNvSpPr>
          <p:nvPr>
            <p:ph idx="1"/>
          </p:nvPr>
        </p:nvSpPr>
        <p:spPr/>
        <p:txBody>
          <a:bodyPr/>
          <a:lstStyle/>
          <a:p>
            <a:pPr marL="0" indent="0">
              <a:buNone/>
            </a:pPr>
            <a:r>
              <a:rPr lang="en-US" b="1" u="sng" dirty="0"/>
              <a:t>ENVIRONMENT</a:t>
            </a:r>
          </a:p>
          <a:p>
            <a:pPr>
              <a:buFontTx/>
              <a:buChar char="-"/>
            </a:pPr>
            <a:r>
              <a:rPr lang="en-US" dirty="0"/>
              <a:t>Where will you do the interview?  (your office,    conference room) </a:t>
            </a:r>
          </a:p>
          <a:p>
            <a:pPr>
              <a:buFontTx/>
              <a:buChar char="-"/>
            </a:pPr>
            <a:r>
              <a:rPr lang="en-US" dirty="0"/>
              <a:t>Videoconference, phone, email interviews</a:t>
            </a:r>
          </a:p>
          <a:p>
            <a:pPr>
              <a:buFontTx/>
              <a:buChar char="-"/>
            </a:pPr>
            <a:r>
              <a:rPr lang="en-US" dirty="0"/>
              <a:t>Important Factors</a:t>
            </a:r>
          </a:p>
          <a:p>
            <a:pPr lvl="1">
              <a:buFontTx/>
              <a:buChar char="-"/>
            </a:pPr>
            <a:r>
              <a:rPr lang="en-US" dirty="0"/>
              <a:t>Neutral environment</a:t>
            </a:r>
          </a:p>
          <a:p>
            <a:pPr lvl="1">
              <a:buFontTx/>
              <a:buChar char="-"/>
            </a:pPr>
            <a:r>
              <a:rPr lang="en-US" dirty="0"/>
              <a:t>Minimize distractions</a:t>
            </a:r>
          </a:p>
          <a:p>
            <a:pPr lvl="1">
              <a:buFontTx/>
              <a:buChar char="-"/>
            </a:pPr>
            <a:r>
              <a:rPr lang="en-US" dirty="0"/>
              <a:t>Sit in their chair</a:t>
            </a:r>
          </a:p>
          <a:p>
            <a:pPr lvl="1">
              <a:buFontTx/>
              <a:buChar char="-"/>
            </a:pPr>
            <a:r>
              <a:rPr lang="en-US" dirty="0"/>
              <a:t>Makes sure lobby not too busy or distractions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028407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INTERVIEWING</a:t>
            </a:r>
            <a:endParaRPr lang="en-US" b="1" dirty="0"/>
          </a:p>
        </p:txBody>
      </p:sp>
      <p:sp>
        <p:nvSpPr>
          <p:cNvPr id="3" name="Content Placeholder 2"/>
          <p:cNvSpPr>
            <a:spLocks noGrp="1"/>
          </p:cNvSpPr>
          <p:nvPr>
            <p:ph idx="1"/>
          </p:nvPr>
        </p:nvSpPr>
        <p:spPr/>
        <p:txBody>
          <a:bodyPr/>
          <a:lstStyle/>
          <a:p>
            <a:pPr marL="0" indent="0">
              <a:buNone/>
            </a:pPr>
            <a:r>
              <a:rPr lang="en-US" b="1" u="sng" dirty="0"/>
              <a:t>INVESTIGATORS</a:t>
            </a:r>
            <a:endParaRPr lang="en-US" dirty="0"/>
          </a:p>
          <a:p>
            <a:pPr marL="0" indent="0">
              <a:buNone/>
            </a:pPr>
            <a:r>
              <a:rPr lang="en-US" b="1" dirty="0"/>
              <a:t>Maintain professionalism, but balance with relaxed environment</a:t>
            </a:r>
          </a:p>
          <a:p>
            <a:pPr marL="0" indent="0">
              <a:buNone/>
            </a:pPr>
            <a:r>
              <a:rPr lang="en-US" b="1" dirty="0"/>
              <a:t>Investigator extension of the environment </a:t>
            </a:r>
          </a:p>
          <a:p>
            <a:pPr marL="0" indent="0">
              <a:buNone/>
            </a:pPr>
            <a:r>
              <a:rPr lang="en-US" b="1" dirty="0"/>
              <a:t>Neutrality is key, but balance with compassion</a:t>
            </a:r>
          </a:p>
          <a:p>
            <a:pPr marL="0" indent="0">
              <a:buNone/>
            </a:pPr>
            <a:r>
              <a:rPr lang="en-US" b="1" dirty="0"/>
              <a:t>Maintain good eye contact and comfortable, open body language</a:t>
            </a:r>
          </a:p>
          <a:p>
            <a:pPr marL="0" indent="0">
              <a:buNone/>
            </a:pPr>
            <a:r>
              <a:rPr lang="en-US" b="1" dirty="0"/>
              <a:t>Control “emotional temperature” in the room</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127115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ELEMENTS OF INTERVIEW</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a:t>Greeting: </a:t>
            </a:r>
            <a:r>
              <a:rPr lang="en-US" dirty="0"/>
              <a:t>Sets the tone, opportunity to establish rapport, thank them for coming in, acknowledge difficulty of the situation</a:t>
            </a:r>
          </a:p>
          <a:p>
            <a:r>
              <a:rPr lang="en-US" b="1" dirty="0"/>
              <a:t>Explain Investigator’s Role in the process </a:t>
            </a:r>
            <a:r>
              <a:rPr lang="en-US" dirty="0"/>
              <a:t>(explain other roles in the process and address advisor role and possible limitations, if needed) </a:t>
            </a:r>
            <a:endParaRPr lang="en-US" b="1" dirty="0"/>
          </a:p>
          <a:p>
            <a:r>
              <a:rPr lang="en-US" b="1" dirty="0"/>
              <a:t>Explain the Process: </a:t>
            </a:r>
          </a:p>
          <a:p>
            <a:pPr marL="349250" lvl="1" indent="0">
              <a:buNone/>
            </a:pPr>
            <a:r>
              <a:rPr lang="en-US" dirty="0"/>
              <a:t>-review steps of grievance process and what happens in each step</a:t>
            </a:r>
          </a:p>
          <a:p>
            <a:pPr marL="349250" lvl="1" indent="0">
              <a:buNone/>
            </a:pPr>
            <a:r>
              <a:rPr lang="en-US" dirty="0"/>
              <a:t>-Use flow chart (if have one of process, useful tool)</a:t>
            </a:r>
          </a:p>
          <a:p>
            <a:pPr marL="349250" lvl="1" indent="0">
              <a:buNone/>
            </a:pPr>
            <a:r>
              <a:rPr lang="en-US" dirty="0"/>
              <a:t>-Share timeline requirements (10 day timeframes)</a:t>
            </a:r>
          </a:p>
          <a:p>
            <a:pPr marL="349250" lvl="1" indent="0">
              <a:buNone/>
            </a:pPr>
            <a:r>
              <a:rPr lang="en-US" dirty="0"/>
              <a:t>-Supportive Measures, Informal Resolution (if applicable)</a:t>
            </a:r>
          </a:p>
          <a:p>
            <a:pPr marL="349250" lvl="1" indent="0">
              <a:buNone/>
            </a:pP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1863790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QUESTIONING GUIDLINES</a:t>
            </a:r>
            <a:endParaRPr lang="en-US" b="1" dirty="0"/>
          </a:p>
        </p:txBody>
      </p:sp>
      <p:sp>
        <p:nvSpPr>
          <p:cNvPr id="3" name="Content Placeholder 2"/>
          <p:cNvSpPr>
            <a:spLocks noGrp="1"/>
          </p:cNvSpPr>
          <p:nvPr>
            <p:ph idx="1"/>
          </p:nvPr>
        </p:nvSpPr>
        <p:spPr/>
        <p:txBody>
          <a:bodyPr/>
          <a:lstStyle/>
          <a:p>
            <a:pPr marL="0" indent="0">
              <a:spcBef>
                <a:spcPts val="0"/>
              </a:spcBef>
              <a:buNone/>
            </a:pPr>
            <a:r>
              <a:rPr lang="en-US" b="1" dirty="0"/>
              <a:t>Outline of questions in advance</a:t>
            </a:r>
          </a:p>
          <a:p>
            <a:pPr marL="0" indent="0">
              <a:spcBef>
                <a:spcPts val="0"/>
              </a:spcBef>
              <a:buNone/>
            </a:pPr>
            <a:r>
              <a:rPr lang="en-US" dirty="0"/>
              <a:t>	-</a:t>
            </a:r>
            <a:r>
              <a:rPr lang="en-US" sz="2000" dirty="0"/>
              <a:t>Questions about allegations and policy elements</a:t>
            </a:r>
          </a:p>
          <a:p>
            <a:pPr marL="0" indent="0">
              <a:spcBef>
                <a:spcPts val="0"/>
              </a:spcBef>
              <a:buNone/>
            </a:pPr>
            <a:r>
              <a:rPr lang="en-US" sz="2000" dirty="0"/>
              <a:t>	-Focus on conflicting evidence or gaps of information</a:t>
            </a:r>
          </a:p>
          <a:p>
            <a:pPr marL="0" indent="0">
              <a:spcBef>
                <a:spcPts val="0"/>
              </a:spcBef>
              <a:buNone/>
            </a:pPr>
            <a:r>
              <a:rPr lang="en-US" sz="2000" dirty="0"/>
              <a:t>	-Drill down on timelines and details</a:t>
            </a:r>
          </a:p>
          <a:p>
            <a:pPr marL="0" indent="0">
              <a:spcBef>
                <a:spcPts val="0"/>
              </a:spcBef>
              <a:buNone/>
            </a:pPr>
            <a:r>
              <a:rPr lang="en-US" sz="2000" dirty="0"/>
              <a:t>	-Review questions before concluding interview</a:t>
            </a:r>
          </a:p>
          <a:p>
            <a:pPr marL="0" indent="0">
              <a:spcBef>
                <a:spcPts val="0"/>
              </a:spcBef>
              <a:buNone/>
            </a:pPr>
            <a:endParaRPr lang="en-US" sz="2000" dirty="0"/>
          </a:p>
          <a:p>
            <a:pPr marL="0" indent="0">
              <a:spcBef>
                <a:spcPts val="0"/>
              </a:spcBef>
              <a:buNone/>
            </a:pPr>
            <a:r>
              <a:rPr lang="en-US" b="1" dirty="0"/>
              <a:t>Art of Questioning</a:t>
            </a:r>
          </a:p>
          <a:p>
            <a:pPr marL="0" indent="0">
              <a:spcBef>
                <a:spcPts val="0"/>
              </a:spcBef>
              <a:buNone/>
            </a:pPr>
            <a:r>
              <a:rPr lang="en-US" b="1" dirty="0"/>
              <a:t>	</a:t>
            </a:r>
            <a:r>
              <a:rPr lang="en-US" dirty="0"/>
              <a:t>-</a:t>
            </a:r>
            <a:r>
              <a:rPr lang="en-US" sz="2000" dirty="0"/>
              <a:t>LISTEN carefully and adapt follow-up questions</a:t>
            </a:r>
          </a:p>
          <a:p>
            <a:pPr marL="0" indent="0">
              <a:spcBef>
                <a:spcPts val="0"/>
              </a:spcBef>
              <a:buNone/>
            </a:pPr>
            <a:r>
              <a:rPr lang="en-US" sz="2000" b="1" dirty="0"/>
              <a:t>	</a:t>
            </a:r>
            <a:r>
              <a:rPr lang="en-US" sz="2000" dirty="0"/>
              <a:t>-Be flexible</a:t>
            </a:r>
          </a:p>
          <a:p>
            <a:pPr marL="0" indent="0">
              <a:spcBef>
                <a:spcPts val="0"/>
              </a:spcBef>
              <a:buNone/>
            </a:pPr>
            <a:r>
              <a:rPr lang="en-US" sz="2000" b="1" dirty="0"/>
              <a:t>	</a:t>
            </a:r>
            <a:r>
              <a:rPr lang="en-US" sz="2000" dirty="0"/>
              <a:t>-Emphasize thoroughness and need for completeness</a:t>
            </a:r>
          </a:p>
          <a:p>
            <a:pPr marL="0" indent="0">
              <a:spcBef>
                <a:spcPts val="0"/>
              </a:spcBef>
              <a:buNone/>
            </a:pPr>
            <a:r>
              <a:rPr lang="en-US" sz="2000" b="1" dirty="0"/>
              <a:t>	</a:t>
            </a:r>
            <a:r>
              <a:rPr lang="en-US" sz="2000" dirty="0"/>
              <a:t>-Ascertain who individual and relation to other parties</a:t>
            </a:r>
          </a:p>
          <a:p>
            <a:pPr marL="0" indent="0">
              <a:spcBef>
                <a:spcPts val="0"/>
              </a:spcBef>
              <a:buNone/>
            </a:pPr>
            <a:r>
              <a:rPr lang="en-US" sz="2000" dirty="0"/>
              <a:t>	-Clarify terms and conditions with multiple meanings 	“hooked up”, “fooled around”, “had a few drinks”</a:t>
            </a:r>
            <a:endParaRPr lang="en-US" dirty="0"/>
          </a:p>
          <a:p>
            <a:pPr marL="0" indent="0">
              <a:spcBef>
                <a:spcPts val="0"/>
              </a:spcBef>
              <a:buNone/>
            </a:pPr>
            <a:endParaRPr lang="en-US" sz="2000" dirty="0"/>
          </a:p>
          <a:p>
            <a:pPr marL="0" indent="0">
              <a:spcBef>
                <a:spcPts val="0"/>
              </a:spcBef>
              <a:buNone/>
            </a:pPr>
            <a:endParaRPr lang="en-US" sz="2000"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0631971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QUESTIONING GUIDLINES</a:t>
            </a:r>
            <a:endParaRPr lang="en-US" dirty="0"/>
          </a:p>
        </p:txBody>
      </p:sp>
      <p:sp>
        <p:nvSpPr>
          <p:cNvPr id="3" name="Content Placeholder 2"/>
          <p:cNvSpPr>
            <a:spLocks noGrp="1"/>
          </p:cNvSpPr>
          <p:nvPr>
            <p:ph idx="1"/>
          </p:nvPr>
        </p:nvSpPr>
        <p:spPr/>
        <p:txBody>
          <a:bodyPr>
            <a:normAutofit lnSpcReduction="10000"/>
          </a:bodyPr>
          <a:lstStyle/>
          <a:p>
            <a:pPr marL="0" indent="0">
              <a:spcBef>
                <a:spcPts val="0"/>
              </a:spcBef>
              <a:buNone/>
            </a:pPr>
            <a:r>
              <a:rPr lang="en-US" b="1" dirty="0"/>
              <a:t>Restate/summarize what was said</a:t>
            </a:r>
            <a:endParaRPr lang="en-US" dirty="0"/>
          </a:p>
          <a:p>
            <a:pPr marL="0" indent="0">
              <a:spcBef>
                <a:spcPts val="0"/>
              </a:spcBef>
              <a:buNone/>
            </a:pPr>
            <a:r>
              <a:rPr lang="en-US" b="1" dirty="0"/>
              <a:t>	</a:t>
            </a:r>
            <a:r>
              <a:rPr lang="en-US" dirty="0"/>
              <a:t>-</a:t>
            </a:r>
            <a:r>
              <a:rPr lang="en-US" sz="2000" dirty="0"/>
              <a:t>validates you were listening</a:t>
            </a:r>
          </a:p>
          <a:p>
            <a:pPr marL="0" indent="0">
              <a:spcBef>
                <a:spcPts val="0"/>
              </a:spcBef>
              <a:buNone/>
            </a:pPr>
            <a:endParaRPr lang="en-US" sz="2000" b="1" dirty="0"/>
          </a:p>
          <a:p>
            <a:pPr marL="0" indent="0">
              <a:spcBef>
                <a:spcPts val="0"/>
              </a:spcBef>
              <a:buNone/>
            </a:pPr>
            <a:r>
              <a:rPr lang="en-US" sz="2000" b="1" dirty="0"/>
              <a:t>Report what was said and Rephrase with Caution</a:t>
            </a:r>
          </a:p>
          <a:p>
            <a:pPr marL="0" indent="0">
              <a:spcBef>
                <a:spcPts val="0"/>
              </a:spcBef>
              <a:buNone/>
            </a:pPr>
            <a:endParaRPr lang="en-US" sz="2000" b="1" dirty="0"/>
          </a:p>
          <a:p>
            <a:pPr marL="0" indent="0">
              <a:spcBef>
                <a:spcPts val="0"/>
              </a:spcBef>
              <a:buNone/>
            </a:pPr>
            <a:r>
              <a:rPr lang="en-US" sz="2000" b="1" dirty="0"/>
              <a:t>Ensure you understood what is being said, ask clarifying questions</a:t>
            </a:r>
          </a:p>
          <a:p>
            <a:pPr marL="0" indent="0">
              <a:spcBef>
                <a:spcPts val="0"/>
              </a:spcBef>
              <a:buNone/>
            </a:pPr>
            <a:endParaRPr lang="en-US" sz="2000" b="1" dirty="0"/>
          </a:p>
          <a:p>
            <a:pPr marL="0" indent="0">
              <a:spcBef>
                <a:spcPts val="0"/>
              </a:spcBef>
              <a:buNone/>
            </a:pPr>
            <a:r>
              <a:rPr lang="en-US" sz="2000" b="1" dirty="0"/>
              <a:t>Consider these “open-ended” phrases</a:t>
            </a:r>
          </a:p>
          <a:p>
            <a:pPr marL="0" indent="0">
              <a:spcBef>
                <a:spcPts val="0"/>
              </a:spcBef>
              <a:buNone/>
            </a:pPr>
            <a:r>
              <a:rPr lang="en-US" sz="2000" b="1" dirty="0"/>
              <a:t>	</a:t>
            </a:r>
            <a:r>
              <a:rPr lang="en-US" sz="2000" dirty="0"/>
              <a:t>- “So it sounds like </a:t>
            </a:r>
            <a:r>
              <a:rPr lang="mr-IN" sz="2000" dirty="0"/>
              <a:t>…</a:t>
            </a:r>
            <a:r>
              <a:rPr lang="en-US" sz="2000" dirty="0"/>
              <a:t>”</a:t>
            </a:r>
          </a:p>
          <a:p>
            <a:pPr marL="0" indent="0">
              <a:spcBef>
                <a:spcPts val="0"/>
              </a:spcBef>
              <a:buNone/>
            </a:pPr>
            <a:r>
              <a:rPr lang="en-US" sz="2000" b="1" dirty="0"/>
              <a:t>	</a:t>
            </a:r>
            <a:r>
              <a:rPr lang="en-US" sz="2000" dirty="0"/>
              <a:t>- “Tell me more </a:t>
            </a:r>
            <a:r>
              <a:rPr lang="mr-IN" sz="2000" dirty="0"/>
              <a:t>…</a:t>
            </a:r>
            <a:r>
              <a:rPr lang="en-US" sz="2000" dirty="0"/>
              <a:t>”</a:t>
            </a:r>
          </a:p>
          <a:p>
            <a:pPr marL="0" indent="0">
              <a:spcBef>
                <a:spcPts val="0"/>
              </a:spcBef>
              <a:buNone/>
            </a:pPr>
            <a:r>
              <a:rPr lang="en-US" sz="2000" b="1" dirty="0"/>
              <a:t>	</a:t>
            </a:r>
            <a:r>
              <a:rPr lang="en-US" sz="2000" dirty="0"/>
              <a:t>-  “Walk me through </a:t>
            </a:r>
            <a:r>
              <a:rPr lang="mr-IN" sz="2000" dirty="0"/>
              <a:t>…</a:t>
            </a:r>
            <a:r>
              <a:rPr lang="en-US" sz="2000" dirty="0"/>
              <a:t>”</a:t>
            </a:r>
          </a:p>
          <a:p>
            <a:pPr marL="0" indent="0">
              <a:spcBef>
                <a:spcPts val="0"/>
              </a:spcBef>
              <a:buNone/>
            </a:pPr>
            <a:r>
              <a:rPr lang="en-US" sz="2000" b="1" dirty="0"/>
              <a:t>	</a:t>
            </a:r>
            <a:r>
              <a:rPr lang="en-US" sz="2000" dirty="0"/>
              <a:t>- “Help me understand </a:t>
            </a:r>
            <a:r>
              <a:rPr lang="mr-IN" sz="2000" dirty="0"/>
              <a:t>…</a:t>
            </a:r>
            <a:r>
              <a:rPr lang="en-US" sz="2000" dirty="0"/>
              <a:t>”</a:t>
            </a:r>
          </a:p>
          <a:p>
            <a:pPr marL="0" indent="0">
              <a:spcBef>
                <a:spcPts val="0"/>
              </a:spcBef>
              <a:buNone/>
            </a:pPr>
            <a:endParaRPr lang="en-US" sz="2000" dirty="0"/>
          </a:p>
          <a:p>
            <a:pPr marL="0" indent="0">
              <a:spcBef>
                <a:spcPts val="0"/>
              </a:spcBef>
              <a:buNone/>
            </a:pPr>
            <a:r>
              <a:rPr lang="en-US" sz="2000" b="1" dirty="0"/>
              <a:t>Avoid WHY? Questions</a:t>
            </a:r>
          </a:p>
          <a:p>
            <a:pPr marL="0" indent="0">
              <a:spcBef>
                <a:spcPts val="0"/>
              </a:spcBef>
              <a:buNone/>
            </a:pPr>
            <a:endParaRPr lang="en-US" sz="2000"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227342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INVESTIGATION REPORT</a:t>
            </a:r>
            <a:endParaRPr lang="en-US" b="1" dirty="0"/>
          </a:p>
        </p:txBody>
      </p:sp>
      <p:sp>
        <p:nvSpPr>
          <p:cNvPr id="3" name="Content Placeholder 2"/>
          <p:cNvSpPr>
            <a:spLocks noGrp="1"/>
          </p:cNvSpPr>
          <p:nvPr>
            <p:ph idx="1"/>
          </p:nvPr>
        </p:nvSpPr>
        <p:spPr/>
        <p:txBody>
          <a:bodyPr/>
          <a:lstStyle/>
          <a:p>
            <a:pPr>
              <a:spcBef>
                <a:spcPts val="0"/>
              </a:spcBef>
            </a:pPr>
            <a:r>
              <a:rPr lang="en-US" b="1" dirty="0"/>
              <a:t>Model Investigation Report </a:t>
            </a:r>
          </a:p>
          <a:p>
            <a:pPr marL="0" indent="0">
              <a:spcBef>
                <a:spcPts val="0"/>
              </a:spcBef>
              <a:buNone/>
            </a:pPr>
            <a:r>
              <a:rPr lang="en-US" b="1" dirty="0"/>
              <a:t>	</a:t>
            </a:r>
            <a:r>
              <a:rPr lang="en-US" dirty="0"/>
              <a:t>-creates uniformity and consistency</a:t>
            </a:r>
          </a:p>
          <a:p>
            <a:pPr>
              <a:spcBef>
                <a:spcPts val="0"/>
              </a:spcBef>
            </a:pPr>
            <a:r>
              <a:rPr lang="en-US" b="1" dirty="0"/>
              <a:t>Case Identification Information </a:t>
            </a:r>
            <a:r>
              <a:rPr lang="en-US" dirty="0"/>
              <a:t>(History)</a:t>
            </a:r>
          </a:p>
          <a:p>
            <a:pPr marL="0" indent="0">
              <a:spcBef>
                <a:spcPts val="0"/>
              </a:spcBef>
              <a:buNone/>
            </a:pPr>
            <a:r>
              <a:rPr lang="en-US" b="1" dirty="0"/>
              <a:t>	</a:t>
            </a:r>
            <a:r>
              <a:rPr lang="en-US" sz="2000" dirty="0"/>
              <a:t>-case number, investigator(s), date assigned, date 	investigated, and concluded.</a:t>
            </a:r>
          </a:p>
          <a:p>
            <a:pPr>
              <a:spcBef>
                <a:spcPts val="0"/>
              </a:spcBef>
            </a:pPr>
            <a:r>
              <a:rPr lang="en-US" b="1" dirty="0"/>
              <a:t>Source of Initial Complaint/Allegation</a:t>
            </a:r>
          </a:p>
          <a:p>
            <a:pPr marL="0" indent="0">
              <a:spcBef>
                <a:spcPts val="0"/>
              </a:spcBef>
              <a:buNone/>
            </a:pPr>
            <a:r>
              <a:rPr lang="en-US" b="1" dirty="0"/>
              <a:t>	</a:t>
            </a:r>
            <a:r>
              <a:rPr lang="en-US" dirty="0"/>
              <a:t>-</a:t>
            </a:r>
            <a:r>
              <a:rPr lang="en-US" sz="2000" dirty="0"/>
              <a:t>Source of initial report, information regarding 	Formal Complaint, name and contact info 	Complainant and Respondent</a:t>
            </a:r>
          </a:p>
          <a:p>
            <a:pPr>
              <a:spcBef>
                <a:spcPts val="0"/>
              </a:spcBef>
            </a:pPr>
            <a:r>
              <a:rPr lang="en-US" b="1" dirty="0"/>
              <a:t>Details of Initial Complaint/Report</a:t>
            </a:r>
          </a:p>
          <a:p>
            <a:pPr marL="0" indent="0">
              <a:spcBef>
                <a:spcPts val="0"/>
              </a:spcBef>
              <a:buNone/>
            </a:pPr>
            <a:r>
              <a:rPr lang="en-US" dirty="0"/>
              <a:t>	-</a:t>
            </a:r>
            <a:r>
              <a:rPr lang="en-US" sz="2000" dirty="0"/>
              <a:t>Nature of Incident</a:t>
            </a:r>
          </a:p>
          <a:p>
            <a:pPr marL="0" indent="0">
              <a:spcBef>
                <a:spcPts val="0"/>
              </a:spcBef>
              <a:buNone/>
            </a:pPr>
            <a:r>
              <a:rPr lang="en-US" sz="2000" dirty="0"/>
              <a:t>	-How report/allegation received i.e. verbal, written, etc.</a:t>
            </a:r>
            <a:endParaRPr lang="en-US" dirty="0"/>
          </a:p>
          <a:p>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1918462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INVESTIGATION REPORT</a:t>
            </a:r>
            <a:endParaRPr lang="en-US" dirty="0"/>
          </a:p>
        </p:txBody>
      </p:sp>
      <p:sp>
        <p:nvSpPr>
          <p:cNvPr id="3" name="Content Placeholder 2"/>
          <p:cNvSpPr>
            <a:spLocks noGrp="1"/>
          </p:cNvSpPr>
          <p:nvPr>
            <p:ph idx="1"/>
          </p:nvPr>
        </p:nvSpPr>
        <p:spPr/>
        <p:txBody>
          <a:bodyPr/>
          <a:lstStyle/>
          <a:p>
            <a:r>
              <a:rPr lang="en-US" b="1" dirty="0"/>
              <a:t>Jurisdictional Statement</a:t>
            </a:r>
          </a:p>
          <a:p>
            <a:r>
              <a:rPr lang="en-US" b="1" dirty="0"/>
              <a:t>Results of interviews with parties and witnesses</a:t>
            </a:r>
          </a:p>
          <a:p>
            <a:r>
              <a:rPr lang="en-US" b="1" dirty="0"/>
              <a:t>Pertinent policy elements</a:t>
            </a:r>
          </a:p>
          <a:p>
            <a:r>
              <a:rPr lang="en-US" b="1" dirty="0"/>
              <a:t>Standard of Evidence</a:t>
            </a:r>
          </a:p>
          <a:p>
            <a:r>
              <a:rPr lang="en-US" b="1" dirty="0"/>
              <a:t>Summary of information collected that is relevant (i.e. testimonial and documentary evidence)</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274737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GATHERING AND EVALUATING EVIDENCE</a:t>
            </a:r>
            <a:endParaRPr lang="en-US" sz="4000" b="1" dirty="0"/>
          </a:p>
        </p:txBody>
      </p:sp>
      <p:sp>
        <p:nvSpPr>
          <p:cNvPr id="3" name="Content Placeholder 2"/>
          <p:cNvSpPr>
            <a:spLocks noGrp="1"/>
          </p:cNvSpPr>
          <p:nvPr>
            <p:ph idx="1"/>
          </p:nvPr>
        </p:nvSpPr>
        <p:spPr/>
        <p:txBody>
          <a:bodyPr/>
          <a:lstStyle/>
          <a:p>
            <a:r>
              <a:rPr lang="en-US" b="1" dirty="0"/>
              <a:t>Collect evidence from all sources </a:t>
            </a:r>
            <a:r>
              <a:rPr lang="en-US" dirty="0"/>
              <a:t>(testimonial and documentary)</a:t>
            </a:r>
          </a:p>
          <a:p>
            <a:r>
              <a:rPr lang="en-US" b="1" dirty="0"/>
              <a:t>Organize evidence </a:t>
            </a:r>
            <a:r>
              <a:rPr lang="en-US" dirty="0"/>
              <a:t>(chronology, geography, alleged violations, policy prohibitions)</a:t>
            </a:r>
          </a:p>
          <a:p>
            <a:r>
              <a:rPr lang="en-US" b="1" dirty="0"/>
              <a:t>Understand Evidence: </a:t>
            </a:r>
            <a:r>
              <a:rPr lang="en-US" dirty="0"/>
              <a:t>Formal rules of evidence do not apply. </a:t>
            </a:r>
          </a:p>
          <a:p>
            <a:r>
              <a:rPr lang="en-US" b="1" dirty="0"/>
              <a:t>Investigator is a neutral fact-finder and not there to prove a case.</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1042822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UNDERSTANDING EVIDENCE: Relevancy</a:t>
            </a:r>
            <a:endParaRPr lang="en-US" sz="4000" b="1" dirty="0"/>
          </a:p>
        </p:txBody>
      </p:sp>
      <p:sp>
        <p:nvSpPr>
          <p:cNvPr id="3" name="Content Placeholder 2"/>
          <p:cNvSpPr>
            <a:spLocks noGrp="1"/>
          </p:cNvSpPr>
          <p:nvPr>
            <p:ph idx="1"/>
          </p:nvPr>
        </p:nvSpPr>
        <p:spPr/>
        <p:txBody>
          <a:bodyPr>
            <a:normAutofit fontScale="92500" lnSpcReduction="10000"/>
          </a:bodyPr>
          <a:lstStyle/>
          <a:p>
            <a:r>
              <a:rPr lang="en-US" dirty="0"/>
              <a:t>If the information is considered </a:t>
            </a:r>
            <a:r>
              <a:rPr lang="en-US" b="1" dirty="0"/>
              <a:t>relevant</a:t>
            </a:r>
            <a:r>
              <a:rPr lang="en-US" dirty="0"/>
              <a:t> to prove or disprove a fact or issue, it should be considered.</a:t>
            </a:r>
          </a:p>
          <a:p>
            <a:r>
              <a:rPr lang="en-US" dirty="0"/>
              <a:t>If information is credible, it should be considered (credibility determined by decision-maker)</a:t>
            </a:r>
          </a:p>
          <a:p>
            <a:r>
              <a:rPr lang="en-US" dirty="0"/>
              <a:t>Evidence is any kind of information presented with the intent to prove what took place.</a:t>
            </a:r>
          </a:p>
          <a:p>
            <a:r>
              <a:rPr lang="en-US" dirty="0"/>
              <a:t>Certain types of evidence may be relevant to the credibility of parties or witnesses, and some to potential policy violations (include, but distinguish)</a:t>
            </a:r>
          </a:p>
          <a:p>
            <a:r>
              <a:rPr lang="en-US" dirty="0"/>
              <a:t>Look for evidence of prior planning</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5752639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UNDERSTANDING</a:t>
            </a:r>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 EVIDENCE</a:t>
            </a:r>
            <a:endParaRPr lang="en-US" b="1" dirty="0"/>
          </a:p>
        </p:txBody>
      </p:sp>
      <p:sp>
        <p:nvSpPr>
          <p:cNvPr id="3" name="Content Placeholder 2"/>
          <p:cNvSpPr>
            <a:spLocks noGrp="1"/>
          </p:cNvSpPr>
          <p:nvPr>
            <p:ph idx="1"/>
          </p:nvPr>
        </p:nvSpPr>
        <p:spPr/>
        <p:txBody>
          <a:bodyPr/>
          <a:lstStyle/>
          <a:p>
            <a:pPr>
              <a:spcBef>
                <a:spcPts val="0"/>
              </a:spcBef>
            </a:pPr>
            <a:r>
              <a:rPr lang="en-US" dirty="0"/>
              <a:t>Assign weight to evidence based on:</a:t>
            </a:r>
          </a:p>
          <a:p>
            <a:pPr marL="0" indent="0">
              <a:spcBef>
                <a:spcPts val="0"/>
              </a:spcBef>
              <a:buNone/>
            </a:pPr>
            <a:r>
              <a:rPr lang="en-US" dirty="0"/>
              <a:t>	-</a:t>
            </a:r>
            <a:r>
              <a:rPr lang="en-US" b="1" dirty="0"/>
              <a:t>Direct</a:t>
            </a:r>
            <a:r>
              <a:rPr lang="en-US" dirty="0"/>
              <a:t> or </a:t>
            </a:r>
            <a:r>
              <a:rPr lang="en-US" b="1" dirty="0"/>
              <a:t>Testimonial evidence </a:t>
            </a:r>
            <a:r>
              <a:rPr lang="en-US" dirty="0"/>
              <a:t>(personal 	 	 observation or experience)</a:t>
            </a:r>
          </a:p>
          <a:p>
            <a:pPr marL="0" indent="0">
              <a:spcBef>
                <a:spcPts val="0"/>
              </a:spcBef>
              <a:buNone/>
            </a:pPr>
            <a:r>
              <a:rPr lang="en-US" dirty="0"/>
              <a:t>	-</a:t>
            </a:r>
            <a:r>
              <a:rPr lang="en-US" b="1" dirty="0"/>
              <a:t>Documentary evidence </a:t>
            </a:r>
            <a:r>
              <a:rPr lang="en-US" dirty="0"/>
              <a:t>(supportive writings or 	documents)</a:t>
            </a:r>
          </a:p>
          <a:p>
            <a:pPr marL="0" indent="0">
              <a:spcBef>
                <a:spcPts val="0"/>
              </a:spcBef>
              <a:buNone/>
            </a:pPr>
            <a:r>
              <a:rPr lang="en-US" dirty="0"/>
              <a:t>	-</a:t>
            </a:r>
            <a:r>
              <a:rPr lang="en-US" b="1" dirty="0"/>
              <a:t>Real evidence </a:t>
            </a:r>
            <a:r>
              <a:rPr lang="en-US" dirty="0"/>
              <a:t>(physical object)</a:t>
            </a:r>
          </a:p>
          <a:p>
            <a:pPr marL="0" indent="0">
              <a:spcBef>
                <a:spcPts val="0"/>
              </a:spcBef>
              <a:buNone/>
            </a:pPr>
            <a:r>
              <a:rPr lang="en-US" dirty="0"/>
              <a:t>	-</a:t>
            </a:r>
            <a:r>
              <a:rPr lang="en-US" b="1" dirty="0"/>
              <a:t>Circumstantial evidence </a:t>
            </a:r>
            <a:r>
              <a:rPr lang="en-US" dirty="0"/>
              <a:t>(not eyewitness- 	compelling)</a:t>
            </a:r>
          </a:p>
          <a:p>
            <a:pPr marL="0" indent="0">
              <a:spcBef>
                <a:spcPts val="0"/>
              </a:spcBef>
              <a:buNone/>
            </a:pPr>
            <a:r>
              <a:rPr lang="en-US" dirty="0"/>
              <a:t>	-</a:t>
            </a:r>
            <a:r>
              <a:rPr lang="en-US" b="1" dirty="0"/>
              <a:t>Character evidence </a:t>
            </a:r>
            <a:r>
              <a:rPr lang="en-US" dirty="0"/>
              <a:t>(generally not relevant or 	acceptable)</a:t>
            </a:r>
          </a:p>
          <a:p>
            <a:pPr marL="0" indent="0">
              <a:spcBef>
                <a:spcPts val="0"/>
              </a:spcBef>
              <a:buNone/>
            </a:pPr>
            <a:r>
              <a:rPr lang="en-US" dirty="0"/>
              <a:t>	</a:t>
            </a:r>
          </a:p>
          <a:p>
            <a:pPr marL="0" indent="0">
              <a:buNone/>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5745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INVESTIGATORS’ DUTIES</a:t>
            </a:r>
            <a:endParaRPr lang="en-US" sz="4000" b="1" dirty="0"/>
          </a:p>
        </p:txBody>
      </p:sp>
      <p:sp>
        <p:nvSpPr>
          <p:cNvPr id="3" name="Content Placeholder 2"/>
          <p:cNvSpPr>
            <a:spLocks noGrp="1"/>
          </p:cNvSpPr>
          <p:nvPr>
            <p:ph idx="1"/>
          </p:nvPr>
        </p:nvSpPr>
        <p:spPr/>
        <p:txBody>
          <a:bodyPr/>
          <a:lstStyle/>
          <a:p>
            <a:r>
              <a:rPr lang="en-US" b="1" dirty="0"/>
              <a:t>Provide written notices and updates to the </a:t>
            </a:r>
            <a:r>
              <a:rPr lang="en-US" b="1" u="sng" dirty="0"/>
              <a:t>parties</a:t>
            </a:r>
            <a:r>
              <a:rPr lang="en-US" b="1" dirty="0"/>
              <a:t>, including notice of any delays or extensions of the investigation timeframes.</a:t>
            </a:r>
          </a:p>
          <a:p>
            <a:r>
              <a:rPr lang="en-US" b="1" dirty="0"/>
              <a:t>Notice of additional allegations that arose upon investigation following the initial NOIA. Therefore, NOIA must be amended and amended NOIA provided to parties.</a:t>
            </a:r>
          </a:p>
          <a:p>
            <a:r>
              <a:rPr lang="en-US" b="1" dirty="0"/>
              <a:t>Ensure parties provided equal opportunities to provide witnesses and submit </a:t>
            </a:r>
            <a:r>
              <a:rPr lang="en-US" b="1" u="sng" dirty="0"/>
              <a:t>inculpatory</a:t>
            </a:r>
            <a:r>
              <a:rPr lang="en-US" b="1" dirty="0"/>
              <a:t> and </a:t>
            </a:r>
            <a:r>
              <a:rPr lang="en-US" b="1" u="sng" dirty="0"/>
              <a:t>exculpatory</a:t>
            </a:r>
            <a:r>
              <a:rPr lang="en-US" b="1" dirty="0"/>
              <a:t> information.</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117635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CREDIBILITY</a:t>
            </a:r>
            <a:endParaRPr lang="en-US" b="1"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a:t>Extent to which one can rely on a witness or party testimony to be accurate and helpful in your understanding of the case.</a:t>
            </a:r>
          </a:p>
          <a:p>
            <a:pPr marL="0" indent="0">
              <a:buNone/>
            </a:pPr>
            <a:r>
              <a:rPr lang="en-US" b="1" dirty="0"/>
              <a:t>Credibility = Role of Decision-Maker</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5100913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CREDIBILITY ASSESSMENTS: INVESTIGAITON REPORT</a:t>
            </a:r>
            <a:endParaRPr lang="en-US" sz="4000" b="1" dirty="0"/>
          </a:p>
        </p:txBody>
      </p:sp>
      <p:sp>
        <p:nvSpPr>
          <p:cNvPr id="3" name="Content Placeholder 2"/>
          <p:cNvSpPr>
            <a:spLocks noGrp="1"/>
          </p:cNvSpPr>
          <p:nvPr>
            <p:ph idx="1"/>
          </p:nvPr>
        </p:nvSpPr>
        <p:spPr/>
        <p:txBody>
          <a:bodyPr>
            <a:normAutofit fontScale="92500"/>
          </a:bodyPr>
          <a:lstStyle/>
          <a:p>
            <a:r>
              <a:rPr lang="en-US" sz="2000" b="1" dirty="0"/>
              <a:t>Indicate where to look to the Decision-Maker without rendering conclusions or making findings related to culpability</a:t>
            </a:r>
          </a:p>
          <a:p>
            <a:pPr marL="0" indent="0">
              <a:buNone/>
            </a:pPr>
            <a:r>
              <a:rPr lang="en-US" sz="2000" b="1" u="sng" dirty="0"/>
              <a:t>GOOD:</a:t>
            </a:r>
          </a:p>
          <a:p>
            <a:pPr marL="0" indent="0">
              <a:buNone/>
            </a:pPr>
            <a:r>
              <a:rPr lang="en-US" sz="2000" b="1" dirty="0"/>
              <a:t>Katie’s testimony about X contrasts with Caroline’s testimony about X, and the accounts of Witness 1 and Witness 7 aligned with Caroline’s testimony, and not Katie’s, during the investigation.</a:t>
            </a:r>
          </a:p>
          <a:p>
            <a:pPr marL="0" indent="0">
              <a:buNone/>
            </a:pPr>
            <a:r>
              <a:rPr lang="en-US" sz="2000" b="1" u="sng" dirty="0"/>
              <a:t>BAD:</a:t>
            </a:r>
          </a:p>
          <a:p>
            <a:pPr marL="0" indent="0">
              <a:buNone/>
            </a:pPr>
            <a:r>
              <a:rPr lang="en-US" sz="2000" b="1" dirty="0"/>
              <a:t>The Decision-Maker should find Katie to be not credible in her testimony about having received consent for the the following reasons</a:t>
            </a:r>
            <a:r>
              <a:rPr lang="mr-IN" sz="2000" b="1" dirty="0"/>
              <a:t>…</a:t>
            </a:r>
            <a:r>
              <a:rPr lang="en-US" sz="2000" b="1" dirty="0"/>
              <a:t>.</a:t>
            </a:r>
          </a:p>
          <a:p>
            <a:pPr marL="0" indent="0">
              <a:buNone/>
            </a:pPr>
            <a:endParaRPr lang="en-US" sz="2000" b="1" u="sng"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1561527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sz="3600" b="1" dirty="0">
                <a:ln w="18415" cmpd="sng">
                  <a:solidFill>
                    <a:srgbClr val="FFFFFF"/>
                  </a:solidFill>
                  <a:prstDash val="solid"/>
                </a:ln>
                <a:solidFill>
                  <a:srgbClr val="FFFFFF"/>
                </a:solidFill>
                <a:effectLst>
                  <a:outerShdw blurRad="63500" dir="3600000" algn="tl" rotWithShape="0">
                    <a:srgbClr val="000000">
                      <a:alpha val="70000"/>
                    </a:srgbClr>
                  </a:outerShdw>
                </a:effectLst>
              </a:rPr>
              <a:t>SYNTHESIVE AREAS OF DISPUTE</a:t>
            </a:r>
            <a:endParaRPr lang="en-US" sz="3600" b="1" dirty="0"/>
          </a:p>
        </p:txBody>
      </p:sp>
      <p:sp>
        <p:nvSpPr>
          <p:cNvPr id="3" name="Content Placeholder 2"/>
          <p:cNvSpPr>
            <a:spLocks noGrp="1"/>
          </p:cNvSpPr>
          <p:nvPr>
            <p:ph idx="1"/>
          </p:nvPr>
        </p:nvSpPr>
        <p:spPr/>
        <p:txBody>
          <a:bodyPr/>
          <a:lstStyle/>
          <a:p>
            <a:r>
              <a:rPr lang="en-US" dirty="0"/>
              <a:t>Examine actions with only a direct relation to the situation under review or a pattern of incidents (“directly related”)</a:t>
            </a:r>
          </a:p>
          <a:p>
            <a:r>
              <a:rPr lang="en-US" dirty="0"/>
              <a:t>Narrow scope to areas of dispute or disagreement between parties (disputed and undisputed facts)</a:t>
            </a:r>
          </a:p>
          <a:p>
            <a:r>
              <a:rPr lang="en-US" dirty="0"/>
              <a:t>Use evidentiary and report review periods to clarify disputed facts</a:t>
            </a:r>
          </a:p>
          <a:p>
            <a:r>
              <a:rPr lang="en-US" dirty="0"/>
              <a:t>Disputed facts will form the majority of the Decision-Maker(s) work in making a determination.</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8781758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RETALIATION CLAIMS</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a:t>Retaliation </a:t>
            </a:r>
            <a:r>
              <a:rPr lang="en-US" dirty="0"/>
              <a:t>protected activity under Title IX</a:t>
            </a:r>
          </a:p>
          <a:p>
            <a:r>
              <a:rPr lang="en-US" b="1" dirty="0"/>
              <a:t>2020 Regs § 106.71 </a:t>
            </a:r>
            <a:r>
              <a:rPr lang="en-US" dirty="0"/>
              <a:t>extended retaliation claims, therefore, Complainants and Respondents can bring retaliation claims. Now responding to a complaint is a protected activity.</a:t>
            </a:r>
          </a:p>
          <a:p>
            <a:r>
              <a:rPr lang="en-US" dirty="0"/>
              <a:t>Retaliation claim, unlike establishing sexual harassment, retaliation requires proving a motive of the intent to retaliate.</a:t>
            </a:r>
          </a:p>
          <a:p>
            <a:r>
              <a:rPr lang="en-US" dirty="0"/>
              <a:t>Need to determine if a retaliatory motive can be inferred from the evidence.</a:t>
            </a:r>
          </a:p>
          <a:p>
            <a:r>
              <a:rPr lang="en-US" dirty="0"/>
              <a:t>Gathering details of what occurred is critical.</a:t>
            </a:r>
          </a:p>
          <a:p>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9352720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RETALIATION CLAIMS</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INFERENCE OF RETALIATION ELEMENTS:</a:t>
            </a:r>
          </a:p>
          <a:p>
            <a:r>
              <a:rPr lang="en-US" dirty="0"/>
              <a:t>Did the individual engage in protected activity?</a:t>
            </a:r>
          </a:p>
          <a:p>
            <a:r>
              <a:rPr lang="en-US" dirty="0"/>
              <a:t>Was the individual subsequently subjected to adverse action?</a:t>
            </a:r>
          </a:p>
          <a:p>
            <a:r>
              <a:rPr lang="en-US" dirty="0"/>
              <a:t>Do circumstance suggest a connection between protected activity and adverse action?</a:t>
            </a:r>
          </a:p>
          <a:p>
            <a:r>
              <a:rPr lang="en-US" dirty="0"/>
              <a:t>If these elements are not shown, claim fails.</a:t>
            </a:r>
          </a:p>
          <a:p>
            <a:r>
              <a:rPr lang="en-US" dirty="0"/>
              <a:t>Is there a stated non-retaliatory reason for adverse action? </a:t>
            </a:r>
          </a:p>
          <a:p>
            <a:r>
              <a:rPr lang="en-US" dirty="0"/>
              <a:t>Evidence that stated legitimate reason is a pretext?</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2231305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BIAS PROCEDURE</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a:t>Procedure:</a:t>
            </a:r>
          </a:p>
          <a:p>
            <a:pPr marL="0" indent="0">
              <a:spcBef>
                <a:spcPts val="0"/>
              </a:spcBef>
              <a:buNone/>
            </a:pPr>
            <a:r>
              <a:rPr lang="en-US" b="1" dirty="0"/>
              <a:t>	-Exclusion of evidence</a:t>
            </a:r>
          </a:p>
          <a:p>
            <a:pPr marL="0" indent="0">
              <a:spcBef>
                <a:spcPts val="0"/>
              </a:spcBef>
              <a:buNone/>
            </a:pPr>
            <a:r>
              <a:rPr lang="en-US" b="1" dirty="0"/>
              <a:t>	-Failure to follow procedures</a:t>
            </a:r>
          </a:p>
          <a:p>
            <a:pPr marL="0" indent="0">
              <a:spcBef>
                <a:spcPts val="0"/>
              </a:spcBef>
              <a:buNone/>
            </a:pPr>
            <a:r>
              <a:rPr lang="en-US" b="1" dirty="0"/>
              <a:t>	-Burden of proof on Respondent</a:t>
            </a:r>
          </a:p>
          <a:p>
            <a:pPr marL="0" indent="0">
              <a:spcBef>
                <a:spcPts val="0"/>
              </a:spcBef>
              <a:buNone/>
            </a:pPr>
            <a:endParaRPr lang="en-US" b="1" dirty="0"/>
          </a:p>
          <a:p>
            <a:pPr>
              <a:spcBef>
                <a:spcPts val="0"/>
              </a:spcBef>
            </a:pPr>
            <a:r>
              <a:rPr lang="en-US" b="1" dirty="0"/>
              <a:t>Biased Training Materials</a:t>
            </a:r>
          </a:p>
          <a:p>
            <a:pPr marL="0" indent="0">
              <a:spcBef>
                <a:spcPts val="0"/>
              </a:spcBef>
              <a:buNone/>
            </a:pPr>
            <a:endParaRPr lang="en-US" b="1" dirty="0"/>
          </a:p>
          <a:p>
            <a:pPr>
              <a:spcBef>
                <a:spcPts val="0"/>
              </a:spcBef>
            </a:pPr>
            <a:r>
              <a:rPr lang="en-US" b="1" dirty="0"/>
              <a:t>Insufficient Training</a:t>
            </a:r>
          </a:p>
          <a:p>
            <a:pPr>
              <a:spcBef>
                <a:spcPts val="0"/>
              </a:spcBef>
            </a:pPr>
            <a:endParaRPr lang="en-US" b="1" dirty="0"/>
          </a:p>
          <a:p>
            <a:pPr>
              <a:spcBef>
                <a:spcPts val="0"/>
              </a:spcBef>
            </a:pPr>
            <a:r>
              <a:rPr lang="en-US" b="1" dirty="0"/>
              <a:t>Bias due to internal/external pressures (politics, lawsuits, identity parties/parents)</a:t>
            </a:r>
          </a:p>
          <a:p>
            <a:pPr marL="0" indent="0">
              <a:spcBef>
                <a:spcPts val="0"/>
              </a:spcBef>
              <a:buNone/>
            </a:pPr>
            <a:endParaRPr lang="en-US" b="1" dirty="0"/>
          </a:p>
          <a:p>
            <a:pPr>
              <a:spcBef>
                <a:spcPts val="0"/>
              </a:spcBef>
            </a:pPr>
            <a:r>
              <a:rPr lang="en-US" b="1" dirty="0"/>
              <a:t>Conflicts of Interest</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1174357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PREVENT BIAS</a:t>
            </a:r>
            <a:endParaRPr lang="en-US" b="1" dirty="0"/>
          </a:p>
        </p:txBody>
      </p:sp>
      <p:sp>
        <p:nvSpPr>
          <p:cNvPr id="3" name="Content Placeholder 2"/>
          <p:cNvSpPr>
            <a:spLocks noGrp="1"/>
          </p:cNvSpPr>
          <p:nvPr>
            <p:ph idx="1"/>
          </p:nvPr>
        </p:nvSpPr>
        <p:spPr/>
        <p:txBody>
          <a:bodyPr>
            <a:normAutofit lnSpcReduction="10000"/>
          </a:bodyPr>
          <a:lstStyle/>
          <a:p>
            <a:r>
              <a:rPr lang="en-US" b="1" dirty="0"/>
              <a:t>Self-Recusal Process</a:t>
            </a:r>
          </a:p>
          <a:p>
            <a:r>
              <a:rPr lang="en-US" b="1" dirty="0"/>
              <a:t>Process for Parties to raise bias or conflicts</a:t>
            </a:r>
          </a:p>
          <a:p>
            <a:pPr marL="0" indent="0">
              <a:spcBef>
                <a:spcPts val="0"/>
              </a:spcBef>
              <a:buNone/>
            </a:pPr>
            <a:r>
              <a:rPr lang="en-US" b="1" dirty="0"/>
              <a:t>	-Replace personnel</a:t>
            </a:r>
          </a:p>
          <a:p>
            <a:pPr marL="0" indent="0">
              <a:spcBef>
                <a:spcPts val="0"/>
              </a:spcBef>
              <a:buNone/>
            </a:pPr>
            <a:r>
              <a:rPr lang="en-US" b="1" dirty="0"/>
              <a:t>	-Redo portions of grievance process</a:t>
            </a:r>
          </a:p>
          <a:p>
            <a:r>
              <a:rPr lang="en-US" b="1" dirty="0"/>
              <a:t>TIXC Oversight</a:t>
            </a:r>
          </a:p>
          <a:p>
            <a:pPr marL="0" indent="0">
              <a:spcBef>
                <a:spcPts val="0"/>
              </a:spcBef>
              <a:buNone/>
            </a:pPr>
            <a:r>
              <a:rPr lang="en-US" b="1" dirty="0"/>
              <a:t>	-Regular Check ins</a:t>
            </a:r>
          </a:p>
          <a:p>
            <a:pPr marL="0" indent="0">
              <a:spcBef>
                <a:spcPts val="0"/>
              </a:spcBef>
              <a:buNone/>
            </a:pPr>
            <a:r>
              <a:rPr lang="en-US" b="1" dirty="0"/>
              <a:t>	-Report Review</a:t>
            </a:r>
          </a:p>
          <a:p>
            <a:pPr marL="0" indent="0">
              <a:spcBef>
                <a:spcPts val="0"/>
              </a:spcBef>
              <a:buNone/>
            </a:pPr>
            <a:r>
              <a:rPr lang="en-US" b="1" dirty="0"/>
              <a:t>	-Strategize with Investigator</a:t>
            </a:r>
          </a:p>
          <a:p>
            <a:pPr marL="0" indent="0">
              <a:spcBef>
                <a:spcPts val="0"/>
              </a:spcBef>
              <a:buNone/>
            </a:pPr>
            <a:r>
              <a:rPr lang="en-US" b="1" dirty="0"/>
              <a:t>	-Insulate against external/internal pressures</a:t>
            </a:r>
          </a:p>
          <a:p>
            <a:r>
              <a:rPr lang="en-US" b="1" dirty="0"/>
              <a:t>Internal Appeal Function/Ground for Appeal </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1518737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BIAS &amp; PREJUDICE</a:t>
            </a:r>
            <a:endParaRPr lang="en-US" b="1" dirty="0"/>
          </a:p>
        </p:txBody>
      </p:sp>
      <p:sp>
        <p:nvSpPr>
          <p:cNvPr id="3" name="Content Placeholder 2"/>
          <p:cNvSpPr>
            <a:spLocks noGrp="1"/>
          </p:cNvSpPr>
          <p:nvPr>
            <p:ph idx="1"/>
          </p:nvPr>
        </p:nvSpPr>
        <p:spPr/>
        <p:txBody>
          <a:bodyPr/>
          <a:lstStyle/>
          <a:p>
            <a:r>
              <a:rPr lang="en-US" b="1" dirty="0"/>
              <a:t>Conscious vs. Unconscious </a:t>
            </a:r>
          </a:p>
          <a:p>
            <a:r>
              <a:rPr lang="en-US" b="1" dirty="0"/>
              <a:t>Social &amp; Cultural Capital</a:t>
            </a:r>
          </a:p>
          <a:p>
            <a:r>
              <a:rPr lang="en-US" b="1" dirty="0"/>
              <a:t>Stereotyping</a:t>
            </a:r>
          </a:p>
          <a:p>
            <a:r>
              <a:rPr lang="en-US" b="1" dirty="0"/>
              <a:t>Cultural competence</a:t>
            </a:r>
          </a:p>
          <a:p>
            <a:r>
              <a:rPr lang="en-US" b="1" dirty="0"/>
              <a:t>Social Justice</a:t>
            </a:r>
          </a:p>
          <a:p>
            <a:r>
              <a:rPr lang="en-US" b="1" dirty="0"/>
              <a:t>Multi-Partiality</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1699502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Bias: Hot Button Issues</a:t>
            </a:r>
          </a:p>
        </p:txBody>
      </p:sp>
      <p:sp>
        <p:nvSpPr>
          <p:cNvPr id="3" name="Content Placeholder 2"/>
          <p:cNvSpPr>
            <a:spLocks noGrp="1"/>
          </p:cNvSpPr>
          <p:nvPr>
            <p:ph idx="1"/>
          </p:nvPr>
        </p:nvSpPr>
        <p:spPr/>
        <p:txBody>
          <a:bodyPr>
            <a:normAutofit fontScale="85000" lnSpcReduction="20000"/>
          </a:bodyPr>
          <a:lstStyle/>
          <a:p>
            <a:r>
              <a:rPr lang="en-US" b="1" dirty="0"/>
              <a:t>Sexual Orientation</a:t>
            </a:r>
          </a:p>
          <a:p>
            <a:r>
              <a:rPr lang="en-US" b="1" dirty="0"/>
              <a:t>Gender, transgender, and gender identity</a:t>
            </a:r>
          </a:p>
          <a:p>
            <a:r>
              <a:rPr lang="en-US" b="1" dirty="0"/>
              <a:t>Race</a:t>
            </a:r>
          </a:p>
          <a:p>
            <a:r>
              <a:rPr lang="en-US" b="1" dirty="0"/>
              <a:t>Ethnicity</a:t>
            </a:r>
          </a:p>
          <a:p>
            <a:r>
              <a:rPr lang="en-US" b="1" dirty="0"/>
              <a:t>Religion</a:t>
            </a:r>
          </a:p>
          <a:p>
            <a:r>
              <a:rPr lang="en-US" b="1" dirty="0"/>
              <a:t>Political Views</a:t>
            </a:r>
          </a:p>
          <a:p>
            <a:r>
              <a:rPr lang="en-US" b="1" dirty="0"/>
              <a:t>Athletes</a:t>
            </a:r>
          </a:p>
          <a:p>
            <a:r>
              <a:rPr lang="en-US" b="1" dirty="0"/>
              <a:t>Drug/Alcohol Use</a:t>
            </a:r>
          </a:p>
          <a:p>
            <a:r>
              <a:rPr lang="en-US" b="1" dirty="0"/>
              <a:t>Prior Student Conduct Unrelated or No Prior Conduct </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8172574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Conflict of Interests</a:t>
            </a:r>
          </a:p>
        </p:txBody>
      </p:sp>
      <p:sp>
        <p:nvSpPr>
          <p:cNvPr id="3" name="Content Placeholder 2"/>
          <p:cNvSpPr>
            <a:spLocks noGrp="1"/>
          </p:cNvSpPr>
          <p:nvPr>
            <p:ph idx="1"/>
          </p:nvPr>
        </p:nvSpPr>
        <p:spPr/>
        <p:txBody>
          <a:bodyPr/>
          <a:lstStyle/>
          <a:p>
            <a:r>
              <a:rPr lang="en-US" b="1" dirty="0"/>
              <a:t>Conflicts of Interests create role confusion and compromise impartiality and objectivity</a:t>
            </a:r>
          </a:p>
          <a:p>
            <a:r>
              <a:rPr lang="en-US" b="1" dirty="0"/>
              <a:t>Simply knowing a student/employee or previously disciplining party is not typically sufficient to create a conflict of interest</a:t>
            </a:r>
          </a:p>
          <a:p>
            <a:r>
              <a:rPr lang="en-US" b="1" dirty="0"/>
              <a:t>Types of Conflicts</a:t>
            </a:r>
          </a:p>
          <a:p>
            <a:pPr marL="0" indent="0">
              <a:spcBef>
                <a:spcPts val="0"/>
              </a:spcBef>
              <a:buNone/>
            </a:pPr>
            <a:r>
              <a:rPr lang="en-US" b="1" dirty="0"/>
              <a:t>	-Wearing too many hats</a:t>
            </a:r>
          </a:p>
          <a:p>
            <a:pPr marL="0" indent="0">
              <a:spcBef>
                <a:spcPts val="0"/>
              </a:spcBef>
              <a:buNone/>
            </a:pPr>
            <a:r>
              <a:rPr lang="en-US" b="1" dirty="0"/>
              <a:t>	-Legal Counsel</a:t>
            </a:r>
          </a:p>
          <a:p>
            <a:pPr marL="0" indent="0">
              <a:spcBef>
                <a:spcPts val="0"/>
              </a:spcBef>
              <a:buNone/>
            </a:pPr>
            <a:r>
              <a:rPr lang="en-US" b="1" dirty="0"/>
              <a:t>	-Non-impartial appellate decision-maker(s)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681529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Investigators’ Duties</a:t>
            </a:r>
            <a:endParaRPr lang="en-US" b="1" dirty="0"/>
          </a:p>
        </p:txBody>
      </p:sp>
      <p:sp>
        <p:nvSpPr>
          <p:cNvPr id="3" name="Content Placeholder 2"/>
          <p:cNvSpPr>
            <a:spLocks noGrp="1"/>
          </p:cNvSpPr>
          <p:nvPr>
            <p:ph idx="1"/>
          </p:nvPr>
        </p:nvSpPr>
        <p:spPr/>
        <p:txBody>
          <a:bodyPr>
            <a:normAutofit fontScale="92500"/>
          </a:bodyPr>
          <a:lstStyle/>
          <a:p>
            <a:r>
              <a:rPr lang="en-US" b="1" dirty="0"/>
              <a:t>Ensure equal opportunities for parties to have advisors or support persons present during any proceeding (interview, meeting, hearing).</a:t>
            </a:r>
          </a:p>
          <a:p>
            <a:r>
              <a:rPr lang="en-US" b="1" dirty="0"/>
              <a:t>NOI (Notice of Interview or Meeting) ensure parties are provided written notice including DATE, TIME, LOCATION, PARTICIPANTS, and PURPOSE of the meeting/interview and provided sufficient time to prepare.</a:t>
            </a:r>
          </a:p>
          <a:p>
            <a:r>
              <a:rPr lang="en-US" b="1" dirty="0"/>
              <a:t>Provide parties equal opportunity to review all evidence gathered during the course of investigation, regardless whether it is used to make a decision. </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0782023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SUPPORTIVE MEASURES</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Content Placeholder 2"/>
          <p:cNvSpPr>
            <a:spLocks noGrp="1"/>
          </p:cNvSpPr>
          <p:nvPr>
            <p:ph idx="1"/>
          </p:nvPr>
        </p:nvSpPr>
        <p:spPr/>
        <p:txBody>
          <a:bodyPr>
            <a:normAutofit lnSpcReduction="10000"/>
          </a:bodyPr>
          <a:lstStyle/>
          <a:p>
            <a:r>
              <a:rPr lang="en-US" dirty="0"/>
              <a:t>Previously, “interim measures” goal was to restore and preserve access while investigation and resolution process occurred.</a:t>
            </a:r>
          </a:p>
          <a:p>
            <a:r>
              <a:rPr lang="en-US" dirty="0"/>
              <a:t>Supportive measures may also be instituted as “remedies” after a final resolution.</a:t>
            </a:r>
          </a:p>
          <a:p>
            <a:r>
              <a:rPr lang="en-US" dirty="0"/>
              <a:t>Supportive Measures: “Non-disciplinary, non-punitive individualized services offered as </a:t>
            </a:r>
            <a:r>
              <a:rPr lang="en-US" b="1" dirty="0"/>
              <a:t>appropriate, as reasonably available</a:t>
            </a:r>
            <a:r>
              <a:rPr lang="en-US" dirty="0"/>
              <a:t>, and without fee or charge to the complainant or respondent before or after the filing of the formal complaint or where no formal complaint is filed.</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0470179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REMEDIATION</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a:t>TIX requires remediation to the community and the complainant throughout and possibly after the process.</a:t>
            </a:r>
          </a:p>
          <a:p>
            <a:pPr marL="0" indent="0">
              <a:buNone/>
            </a:pPr>
            <a:endParaRPr lang="en-US" b="1" dirty="0"/>
          </a:p>
          <a:p>
            <a:r>
              <a:rPr lang="en-US" b="1" dirty="0"/>
              <a:t>Supportive Measures form of remediation.</a:t>
            </a:r>
          </a:p>
          <a:p>
            <a:endParaRPr lang="en-US" b="1" dirty="0"/>
          </a:p>
          <a:p>
            <a:r>
              <a:rPr lang="en-US" b="1" dirty="0"/>
              <a:t>Post-determination remedies may include the “supportive measures”, and at that point, can be disciplinary or punitive and need not avoid burdening the Respondent, assuming Respondent found to violated policy.</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0388261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INFORMAL RESOLUTION</a:t>
            </a:r>
            <a:endParaRPr lang="en-US" dirty="0"/>
          </a:p>
        </p:txBody>
      </p:sp>
      <p:sp>
        <p:nvSpPr>
          <p:cNvPr id="3" name="Content Placeholder 2"/>
          <p:cNvSpPr>
            <a:spLocks noGrp="1"/>
          </p:cNvSpPr>
          <p:nvPr>
            <p:ph idx="1"/>
          </p:nvPr>
        </p:nvSpPr>
        <p:spPr/>
        <p:txBody>
          <a:bodyPr>
            <a:normAutofit/>
          </a:bodyPr>
          <a:lstStyle/>
          <a:p>
            <a:r>
              <a:rPr lang="en-US" sz="2000" b="1" dirty="0"/>
              <a:t>2020 Regs shift from 2011 DCL by permitting use of alternative resolution procedures in cases of sexual assault (all §106.30 offenses) such as mediation and/or restorative practices. </a:t>
            </a:r>
          </a:p>
          <a:p>
            <a:r>
              <a:rPr lang="en-US" sz="2000" b="1" dirty="0"/>
              <a:t>Occurs when parties AGREE to resolve the report informally rather than formal investigation and resolution and when TIXC can support resolution informally by providing agreed-upon remedies to resolve situation.</a:t>
            </a:r>
          </a:p>
          <a:p>
            <a:r>
              <a:rPr lang="en-US" sz="2000" b="1" dirty="0"/>
              <a:t>“at any time prior to reaching a determination regarding responsibility the recipient may facilitate an informal resolution process, such as mediation, that does not involve a full investigation and adjudication.”</a:t>
            </a:r>
            <a:endParaRPr lang="en-US" sz="2000"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9153894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INFORMAL RESOLUTION</a:t>
            </a:r>
            <a:endParaRPr lang="en-US" dirty="0"/>
          </a:p>
        </p:txBody>
      </p:sp>
      <p:sp>
        <p:nvSpPr>
          <p:cNvPr id="3" name="Content Placeholder 2"/>
          <p:cNvSpPr>
            <a:spLocks noGrp="1"/>
          </p:cNvSpPr>
          <p:nvPr>
            <p:ph idx="1"/>
          </p:nvPr>
        </p:nvSpPr>
        <p:spPr/>
        <p:txBody>
          <a:bodyPr>
            <a:normAutofit fontScale="85000" lnSpcReduction="20000"/>
          </a:bodyPr>
          <a:lstStyle/>
          <a:p>
            <a:r>
              <a:rPr lang="en-US" sz="1900" b="1" dirty="0"/>
              <a:t>Formal Complaint filed</a:t>
            </a:r>
          </a:p>
          <a:p>
            <a:r>
              <a:rPr lang="en-US" sz="1900" b="1" dirty="0"/>
              <a:t>Process MAY be used at any point prior to reaching a determination of responsibility</a:t>
            </a:r>
          </a:p>
          <a:p>
            <a:r>
              <a:rPr lang="en-US" sz="1900" b="1" dirty="0"/>
              <a:t>Parties provide voluntary, </a:t>
            </a:r>
            <a:r>
              <a:rPr lang="en-US" sz="1900" b="1" u="sng" dirty="0"/>
              <a:t>written</a:t>
            </a:r>
            <a:r>
              <a:rPr lang="en-US" sz="1900" b="1" dirty="0"/>
              <a:t> consent to use informal process</a:t>
            </a:r>
          </a:p>
          <a:p>
            <a:r>
              <a:rPr lang="en-US" sz="1900" b="1" dirty="0"/>
              <a:t>Parties provided written notice includes:</a:t>
            </a:r>
          </a:p>
          <a:p>
            <a:pPr lvl="1"/>
            <a:r>
              <a:rPr lang="en-US" sz="1900" b="1" dirty="0"/>
              <a:t>Reported misconduct/allegations;</a:t>
            </a:r>
          </a:p>
          <a:p>
            <a:pPr lvl="1"/>
            <a:r>
              <a:rPr lang="en-US" sz="1900" b="1" dirty="0"/>
              <a:t>Requirements of IR process, including circumstances, when 	 once completed, it precludes parties from changing their 	minds and reverting back to grievance procedure;</a:t>
            </a:r>
          </a:p>
          <a:p>
            <a:pPr lvl="1"/>
            <a:r>
              <a:rPr lang="en-US" sz="1900" b="1" dirty="0"/>
              <a:t>Right of withdrawal by any party and resume formal 	grievance process;</a:t>
            </a:r>
          </a:p>
          <a:p>
            <a:pPr lvl="1"/>
            <a:r>
              <a:rPr lang="en-US" sz="1900" b="1" dirty="0"/>
              <a:t>Any consequences resulting form participating in the process, including resulting sanctions, as well as records maintained, could be shared; and</a:t>
            </a:r>
          </a:p>
          <a:p>
            <a:pPr lvl="1"/>
            <a:r>
              <a:rPr lang="en-US" sz="1900" b="1" dirty="0"/>
              <a:t>Whether resolution would be binding on the parties.</a:t>
            </a:r>
          </a:p>
          <a:p>
            <a:pPr marL="457200" lvl="1" indent="0">
              <a:buNone/>
            </a:pPr>
            <a:r>
              <a:rPr lang="en-US" sz="1900" b="1" dirty="0"/>
              <a:t>***NOT PERMITTED Student/Employee cases *****</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2275531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APPEALS</a:t>
            </a:r>
            <a:endParaRPr lang="en-US" b="1" dirty="0"/>
          </a:p>
        </p:txBody>
      </p:sp>
      <p:sp>
        <p:nvSpPr>
          <p:cNvPr id="3" name="Content Placeholder 2"/>
          <p:cNvSpPr>
            <a:spLocks noGrp="1"/>
          </p:cNvSpPr>
          <p:nvPr>
            <p:ph idx="1"/>
          </p:nvPr>
        </p:nvSpPr>
        <p:spPr/>
        <p:txBody>
          <a:bodyPr>
            <a:normAutofit fontScale="62500" lnSpcReduction="20000"/>
          </a:bodyPr>
          <a:lstStyle/>
          <a:p>
            <a:r>
              <a:rPr lang="en-US" sz="2600" b="1" dirty="0"/>
              <a:t>TIX 2020 Regs require school/district to offer an appeal to the parties, and require that parties possess an equal opportunity to appeal.</a:t>
            </a:r>
          </a:p>
          <a:p>
            <a:r>
              <a:rPr lang="en-US" sz="2600" b="1" dirty="0"/>
              <a:t>TIX 2020 Regs require specific grounds for appeal found in 34 CFR §106.45b(8) and require these grounds incorporate in school policy and procedure.</a:t>
            </a:r>
          </a:p>
          <a:p>
            <a:r>
              <a:rPr lang="en-US" sz="2600" b="1" dirty="0"/>
              <a:t>Upon receipt of appeal, the Appeal Decision-Maker MUST notify the other part(ies) that appeal submitted.</a:t>
            </a:r>
          </a:p>
          <a:p>
            <a:r>
              <a:rPr lang="en-US" sz="2600" b="1" dirty="0"/>
              <a:t>Each party afforded a reasonable, equal opportunity to submit a </a:t>
            </a:r>
            <a:r>
              <a:rPr lang="en-US" sz="2600" b="1" u="sng" dirty="0"/>
              <a:t>written statement </a:t>
            </a:r>
            <a:r>
              <a:rPr lang="en-US" sz="2600" b="1" dirty="0"/>
              <a:t>in support of, or challenging, the outcome. Quick turnaround expected and timeframe of 3-5 days best practice. Allow for responsive appeals.</a:t>
            </a:r>
          </a:p>
          <a:p>
            <a:r>
              <a:rPr lang="en-US" sz="2600" b="1" dirty="0"/>
              <a:t>Best Practice= Decision-Maker submits a written response addressing an appeal that alleges process errors occurring during the questioning/hearing portion of the case resolution and/or any issues appealed regarding how Decision-Maker reached his/her decision.(Response MUST be shared with the parties)</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165765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b="1" dirty="0"/>
              <a:t>KATIE CLIFFORD, ESQ.</a:t>
            </a:r>
          </a:p>
          <a:p>
            <a:pPr marL="0" indent="0" algn="ctr">
              <a:buNone/>
            </a:pPr>
            <a:r>
              <a:rPr lang="en-US" b="1" dirty="0">
                <a:hlinkClick r:id="rId2"/>
              </a:rPr>
              <a:t>KALDRICH_2000@YAHOO.COM</a:t>
            </a:r>
            <a:endParaRPr lang="en-US" b="1" dirty="0"/>
          </a:p>
          <a:p>
            <a:pPr marL="0" indent="0" algn="ctr">
              <a:buNone/>
            </a:pPr>
            <a:r>
              <a:rPr lang="en-US" b="1" dirty="0"/>
              <a:t>THANK YOU</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158818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Investigators’ Duties</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a:t>Upon completion of investigation, investigator provides investigation report fairly summarizes </a:t>
            </a:r>
            <a:r>
              <a:rPr lang="en-US" b="1" u="sng" dirty="0"/>
              <a:t>relevant </a:t>
            </a:r>
            <a:r>
              <a:rPr lang="en-US" b="1" dirty="0"/>
              <a:t>information.</a:t>
            </a:r>
          </a:p>
          <a:p>
            <a:r>
              <a:rPr lang="en-US" b="1" dirty="0"/>
              <a:t>Investigator provides parties DRAFT Investigation Report prior to the report being finalized and entitles them to 10 days to provide a written response to DRAFT report.</a:t>
            </a:r>
          </a:p>
          <a:p>
            <a:r>
              <a:rPr lang="en-US" b="1" dirty="0"/>
              <a:t>Upon receipt of written responses, investigator shares them between parties, considers written comments, and incorporates as deemed appropriate.</a:t>
            </a:r>
          </a:p>
          <a:p>
            <a:r>
              <a:rPr lang="en-US" b="1" dirty="0"/>
              <a:t>Investigator sends Final Investigation Report to assigned Decision-Maker(s).</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14251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a:effectLst>
            <a:innerShdw blurRad="63500" dist="50800" dir="5400000">
              <a:prstClr val="black">
                <a:alpha val="50000"/>
              </a:prstClr>
            </a:innerShdw>
          </a:effectLst>
        </p:spPr>
        <p:txBody>
          <a:bodyPr/>
          <a:lstStyle/>
          <a:p>
            <a:pPr algn="l"/>
            <a:r>
              <a:rPr lang="en-US" sz="2800" b="1" dirty="0">
                <a:ln w="18415" cmpd="sng">
                  <a:solidFill>
                    <a:srgbClr val="FFFFFF"/>
                  </a:solidFill>
                  <a:prstDash val="solid"/>
                </a:ln>
                <a:solidFill>
                  <a:srgbClr val="FFFFFF"/>
                </a:solidFill>
                <a:effectLst>
                  <a:outerShdw blurRad="63500" dir="3600000" algn="tl" rotWithShape="0">
                    <a:srgbClr val="000000">
                      <a:alpha val="70000"/>
                    </a:srgbClr>
                  </a:outerShdw>
                </a:effectLst>
              </a:rPr>
              <a:t>TITLE IX COMMANDMENTS: </a:t>
            </a:r>
            <a:br>
              <a:rPr lang="en-US" sz="2800" b="1"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US" sz="2800" b="1" dirty="0">
                <a:ln w="18415" cmpd="sng">
                  <a:solidFill>
                    <a:srgbClr val="FFFFFF"/>
                  </a:solidFill>
                  <a:prstDash val="solid"/>
                </a:ln>
                <a:solidFill>
                  <a:srgbClr val="FFFFFF"/>
                </a:solidFill>
                <a:effectLst>
                  <a:outerShdw blurRad="63500" dir="3600000" algn="tl" rotWithShape="0">
                    <a:srgbClr val="000000">
                      <a:alpha val="70000"/>
                    </a:srgbClr>
                  </a:outerShdw>
                </a:effectLst>
              </a:rPr>
              <a:t>UNDER the 2020 REGULATIONS</a:t>
            </a:r>
            <a:endParaRPr lang="en-US" sz="28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31007072"/>
              </p:ext>
            </p:extLst>
          </p:nvPr>
        </p:nvGraphicFramePr>
        <p:xfrm>
          <a:off x="549275" y="1600201"/>
          <a:ext cx="8042276"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2720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44A58"/>
          </a:solidFill>
        </p:spPr>
        <p:txBody>
          <a:bodyPr/>
          <a:lstStyle/>
          <a:p>
            <a:pPr algn="l"/>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rPr>
              <a:t>TITLE IX PROCESS</a:t>
            </a:r>
            <a:endParaRPr lang="en-US" b="1" dirty="0"/>
          </a:p>
        </p:txBody>
      </p:sp>
      <p:sp>
        <p:nvSpPr>
          <p:cNvPr id="3" name="Content Placeholder 2"/>
          <p:cNvSpPr>
            <a:spLocks noGrp="1"/>
          </p:cNvSpPr>
          <p:nvPr>
            <p:ph idx="1"/>
          </p:nvPr>
        </p:nvSpPr>
        <p:spPr/>
        <p:txBody>
          <a:bodyPr>
            <a:normAutofit fontScale="55000" lnSpcReduction="20000"/>
          </a:bodyPr>
          <a:lstStyle/>
          <a:p>
            <a:pPr>
              <a:spcBef>
                <a:spcPts val="0"/>
              </a:spcBef>
              <a:buFont typeface="Wingdings" charset="2"/>
              <a:buChar char="Ø"/>
            </a:pPr>
            <a:r>
              <a:rPr lang="en-US" sz="2600" b="1" dirty="0"/>
              <a:t>INCIDENT</a:t>
            </a:r>
          </a:p>
          <a:p>
            <a:pPr marL="349250" lvl="1" indent="0">
              <a:spcBef>
                <a:spcPts val="0"/>
              </a:spcBef>
              <a:buNone/>
            </a:pPr>
            <a:r>
              <a:rPr lang="en-US" sz="2600" b="1" dirty="0"/>
              <a:t>	-Complaint/Notice TIXC</a:t>
            </a:r>
          </a:p>
          <a:p>
            <a:pPr marL="349250" lvl="1" indent="0">
              <a:spcBef>
                <a:spcPts val="0"/>
              </a:spcBef>
              <a:buNone/>
            </a:pPr>
            <a:r>
              <a:rPr lang="en-US" sz="2600" b="1" dirty="0"/>
              <a:t>	-Investigation Strategy</a:t>
            </a:r>
          </a:p>
          <a:p>
            <a:pPr>
              <a:buFont typeface="Wingdings" charset="2"/>
              <a:buChar char="Ø"/>
            </a:pPr>
            <a:r>
              <a:rPr lang="en-US" sz="2600" b="1" dirty="0"/>
              <a:t>INITIAL ASSESSMENT</a:t>
            </a:r>
          </a:p>
          <a:p>
            <a:pPr marL="0" indent="0">
              <a:spcBef>
                <a:spcPts val="0"/>
              </a:spcBef>
              <a:buNone/>
            </a:pPr>
            <a:r>
              <a:rPr lang="en-US" sz="2600" b="1" dirty="0"/>
              <a:t>	-Jurisdiction/Dismissal</a:t>
            </a:r>
          </a:p>
          <a:p>
            <a:pPr marL="0" indent="0">
              <a:spcBef>
                <a:spcPts val="0"/>
              </a:spcBef>
              <a:buNone/>
            </a:pPr>
            <a:r>
              <a:rPr lang="en-US" sz="2600" b="1" dirty="0"/>
              <a:t>	-Policy Implicated/Violation</a:t>
            </a:r>
          </a:p>
          <a:p>
            <a:pPr marL="0" indent="0">
              <a:spcBef>
                <a:spcPts val="0"/>
              </a:spcBef>
              <a:buNone/>
            </a:pPr>
            <a:r>
              <a:rPr lang="en-US" sz="2600" b="1" dirty="0"/>
              <a:t>	-Informal/Formal Resolution</a:t>
            </a:r>
          </a:p>
          <a:p>
            <a:pPr marL="0" indent="0">
              <a:spcBef>
                <a:spcPts val="0"/>
              </a:spcBef>
              <a:buNone/>
            </a:pPr>
            <a:endParaRPr lang="en-US" sz="2600" b="1" dirty="0"/>
          </a:p>
          <a:p>
            <a:pPr>
              <a:spcBef>
                <a:spcPts val="0"/>
              </a:spcBef>
              <a:buFont typeface="Wingdings" charset="2"/>
              <a:buChar char="Ø"/>
            </a:pPr>
            <a:r>
              <a:rPr lang="en-US" sz="2600" b="1" dirty="0"/>
              <a:t>FORMAL INVESTIGATION/REPORT</a:t>
            </a:r>
          </a:p>
          <a:p>
            <a:pPr marL="0" indent="0">
              <a:spcBef>
                <a:spcPts val="0"/>
              </a:spcBef>
              <a:buNone/>
            </a:pPr>
            <a:r>
              <a:rPr lang="en-US" sz="2600" b="1" dirty="0"/>
              <a:t>	-NOIA/NOI</a:t>
            </a:r>
          </a:p>
          <a:p>
            <a:pPr marL="0" indent="0">
              <a:spcBef>
                <a:spcPts val="0"/>
              </a:spcBef>
              <a:buNone/>
            </a:pPr>
            <a:r>
              <a:rPr lang="en-US" sz="2600" b="1" dirty="0"/>
              <a:t>	-Identify Witnesses</a:t>
            </a:r>
          </a:p>
          <a:p>
            <a:pPr marL="0" indent="0">
              <a:spcBef>
                <a:spcPts val="0"/>
              </a:spcBef>
              <a:buNone/>
            </a:pPr>
            <a:r>
              <a:rPr lang="en-US" sz="2600" b="1" dirty="0"/>
              <a:t>	-Interview Schedule</a:t>
            </a:r>
          </a:p>
          <a:p>
            <a:pPr marL="0" indent="0">
              <a:spcBef>
                <a:spcPts val="0"/>
              </a:spcBef>
              <a:buNone/>
            </a:pPr>
            <a:r>
              <a:rPr lang="en-US" sz="2600" b="1" dirty="0"/>
              <a:t>	-Evidence Collection</a:t>
            </a:r>
          </a:p>
          <a:p>
            <a:pPr marL="0" indent="0">
              <a:spcBef>
                <a:spcPts val="0"/>
              </a:spcBef>
              <a:buNone/>
            </a:pPr>
            <a:r>
              <a:rPr lang="en-US" sz="2600" b="1" dirty="0"/>
              <a:t>	-Draft Report/Share Evidence</a:t>
            </a:r>
          </a:p>
          <a:p>
            <a:pPr marL="0" indent="0">
              <a:spcBef>
                <a:spcPts val="0"/>
              </a:spcBef>
              <a:buNone/>
            </a:pPr>
            <a:r>
              <a:rPr lang="en-US" sz="2600" b="1" dirty="0"/>
              <a:t>	-IR finalized</a:t>
            </a:r>
          </a:p>
          <a:p>
            <a:pPr marL="0" indent="0">
              <a:spcBef>
                <a:spcPts val="0"/>
              </a:spcBef>
              <a:buNone/>
            </a:pPr>
            <a:r>
              <a:rPr lang="en-US" sz="2600" b="1" dirty="0"/>
              <a:t>	-</a:t>
            </a:r>
          </a:p>
          <a:p>
            <a:pPr>
              <a:spcBef>
                <a:spcPts val="0"/>
              </a:spcBef>
              <a:buFont typeface="Wingdings" charset="2"/>
              <a:buChar char="Ø"/>
            </a:pPr>
            <a:r>
              <a:rPr lang="en-US" sz="2600" b="1" dirty="0"/>
              <a:t>HEARING</a:t>
            </a:r>
          </a:p>
          <a:p>
            <a:pPr marL="0" indent="0">
              <a:spcBef>
                <a:spcPts val="0"/>
              </a:spcBef>
              <a:buNone/>
            </a:pPr>
            <a:r>
              <a:rPr lang="en-US" sz="2600" b="1" dirty="0"/>
              <a:t>	-Determination/Sanction</a:t>
            </a:r>
          </a:p>
          <a:p>
            <a:pPr marL="0" indent="0">
              <a:spcBef>
                <a:spcPts val="0"/>
              </a:spcBef>
              <a:buNone/>
            </a:pPr>
            <a:endParaRPr lang="en-US" sz="2600" b="1" dirty="0"/>
          </a:p>
          <a:p>
            <a:pPr>
              <a:spcBef>
                <a:spcPts val="0"/>
              </a:spcBef>
              <a:buFont typeface="Wingdings" charset="2"/>
              <a:buChar char="Ø"/>
            </a:pPr>
            <a:r>
              <a:rPr lang="en-US" sz="2600" b="1" dirty="0"/>
              <a:t>APPEAL</a:t>
            </a:r>
          </a:p>
          <a:p>
            <a:pPr marL="0" indent="0">
              <a:spcBef>
                <a:spcPts val="0"/>
              </a:spcBef>
              <a:buNone/>
            </a:pPr>
            <a:r>
              <a:rPr lang="en-US" sz="2600" b="1" dirty="0"/>
              <a:t>	-Standing/Grounds</a:t>
            </a:r>
          </a:p>
          <a:p>
            <a:pPr marL="0" indent="0">
              <a:spcBef>
                <a:spcPts val="0"/>
              </a:spcBef>
              <a:buNone/>
            </a:pPr>
            <a:r>
              <a:rPr lang="en-US" sz="2600" b="1" dirty="0"/>
              <a:t>	-Vacate/Remand</a:t>
            </a:r>
          </a:p>
          <a:p>
            <a:pPr>
              <a:spcBef>
                <a:spcPts val="0"/>
              </a:spcBef>
              <a:buFont typeface="Wingdings" charset="2"/>
              <a:buChar char="Ø"/>
            </a:pPr>
            <a:endParaRPr lang="en-US" dirty="0"/>
          </a:p>
          <a:p>
            <a:pPr>
              <a:buFont typeface="Wingdings" charset="2"/>
              <a:buChar char="Ø"/>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820510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3461</TotalTime>
  <Words>6222</Words>
  <Application>Microsoft Office PowerPoint</Application>
  <PresentationFormat>On-screen Show (4:3)</PresentationFormat>
  <Paragraphs>687</Paragraphs>
  <Slides>65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65</vt:i4>
      </vt:variant>
    </vt:vector>
  </HeadingPairs>
  <TitlesOfParts>
    <vt:vector size="71" baseType="lpstr">
      <vt:lpstr>Arial</vt:lpstr>
      <vt:lpstr>Calibri</vt:lpstr>
      <vt:lpstr>News Gothic MT</vt:lpstr>
      <vt:lpstr>Wingdings</vt:lpstr>
      <vt:lpstr>Wingdings 2</vt:lpstr>
      <vt:lpstr>Breeze</vt:lpstr>
      <vt:lpstr>TIX INVESTIGATOR TRAINING:  AUGUST 7, 2020 Virtual Training SESSION 3 presented by  KATIE CLIFFORD, ESQ.  </vt:lpstr>
      <vt:lpstr>TITLE IX 20 U.S.C. § 1681 &amp; 34 C.F.R. PART 106 (1972)</vt:lpstr>
      <vt:lpstr>WHO ARE INVESTIGATORS?</vt:lpstr>
      <vt:lpstr>INVESTIGATORS’ DUTIES</vt:lpstr>
      <vt:lpstr>INVESTIGATORS’ DUTIES</vt:lpstr>
      <vt:lpstr>Investigators’ Duties</vt:lpstr>
      <vt:lpstr>Investigators’ Duties</vt:lpstr>
      <vt:lpstr>TITLE IX COMMANDMENTS:  UNDER the 2020 REGULATIONS</vt:lpstr>
      <vt:lpstr>TITLE IX PROCESS</vt:lpstr>
      <vt:lpstr>INVESTIGATION STEPS</vt:lpstr>
      <vt:lpstr>INVESTIGATOR RULES</vt:lpstr>
      <vt:lpstr>JURSIDICTION</vt:lpstr>
      <vt:lpstr>JURISDICTION:  MANDATORY DISMISSAL</vt:lpstr>
      <vt:lpstr>JURISDICTION: DISCRETIONARY DISMISSAL</vt:lpstr>
      <vt:lpstr>FORMAL INVESTIGATION Notice of Investigation and Allegation</vt:lpstr>
      <vt:lpstr>FORMAL INVESTIGATION Notice of Investigation/Meeting</vt:lpstr>
      <vt:lpstr>EFFECTIVE INVESTIGATIONS:  Civil Rights Investigation Model</vt:lpstr>
      <vt:lpstr>KEY TERMINOLOGY 2020</vt:lpstr>
      <vt:lpstr>§106.30 Sexual Harassment: Definitions</vt:lpstr>
      <vt:lpstr>§106.30 Sexual Harassment: Definitions</vt:lpstr>
      <vt:lpstr>§106.30-Sexual Harassment</vt:lpstr>
      <vt:lpstr>§106.30-Sexual Harassment</vt:lpstr>
      <vt:lpstr>§106.30-Sexual Harassment</vt:lpstr>
      <vt:lpstr>§106.30-Sexual Harassment</vt:lpstr>
      <vt:lpstr>§106.30-Sexual Harassment</vt:lpstr>
      <vt:lpstr>§106.30-Sexual Harassment</vt:lpstr>
      <vt:lpstr>§106.30-Sexual Harassment</vt:lpstr>
      <vt:lpstr>ISSUE SPOTTING</vt:lpstr>
      <vt:lpstr>CONSENT CONSTRUCT</vt:lpstr>
      <vt:lpstr>CONSENT RULES</vt:lpstr>
      <vt:lpstr>KEY CONSENT QUESTIONS</vt:lpstr>
      <vt:lpstr>INCAPACITATION</vt:lpstr>
      <vt:lpstr>INCAPACITY KEY QUESTIONS</vt:lpstr>
      <vt:lpstr>INCAPACITY ANALYSIS</vt:lpstr>
      <vt:lpstr>INVESTIGATION STRATEGY</vt:lpstr>
      <vt:lpstr>INVESTIGATION STRATEGY</vt:lpstr>
      <vt:lpstr>NOTE-TAKING</vt:lpstr>
      <vt:lpstr>RECORD-KEEPING</vt:lpstr>
      <vt:lpstr>INTERVIEWING</vt:lpstr>
      <vt:lpstr>INTERVIEWING</vt:lpstr>
      <vt:lpstr>INTERVIEWING</vt:lpstr>
      <vt:lpstr>ELEMENTS OF INTERVIEW</vt:lpstr>
      <vt:lpstr>QUESTIONING GUIDLINES</vt:lpstr>
      <vt:lpstr>QUESTIONING GUIDLINES</vt:lpstr>
      <vt:lpstr>INVESTIGATION REPORT</vt:lpstr>
      <vt:lpstr>INVESTIGATION REPORT</vt:lpstr>
      <vt:lpstr>GATHERING AND EVALUATING EVIDENCE</vt:lpstr>
      <vt:lpstr>UNDERSTANDING EVIDENCE: Relevancy</vt:lpstr>
      <vt:lpstr>UNDERSTANDING EVIDENCE</vt:lpstr>
      <vt:lpstr>CREDIBILITY</vt:lpstr>
      <vt:lpstr>CREDIBILITY ASSESSMENTS: INVESTIGAITON REPORT</vt:lpstr>
      <vt:lpstr>SYNTHESIVE AREAS OF DISPUTE</vt:lpstr>
      <vt:lpstr>RETALIATION CLAIMS</vt:lpstr>
      <vt:lpstr>RETALIATION CLAIMS</vt:lpstr>
      <vt:lpstr>BIAS PROCEDURE</vt:lpstr>
      <vt:lpstr>PREVENT BIAS</vt:lpstr>
      <vt:lpstr>BIAS &amp; PREJUDICE</vt:lpstr>
      <vt:lpstr>Bias: Hot Button Issues</vt:lpstr>
      <vt:lpstr>Conflict of Interests</vt:lpstr>
      <vt:lpstr>SUPPORTIVE MEASURES</vt:lpstr>
      <vt:lpstr>REMEDIATION</vt:lpstr>
      <vt:lpstr>INFORMAL RESOLUTION</vt:lpstr>
      <vt:lpstr>INFORMAL RESOLUTION</vt:lpstr>
      <vt:lpstr>APPEALS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TIX COORDINATOR TRAINING: ROADMAP FOR COMPLIANCE</dc:title>
  <dc:creator>Katie Clifford</dc:creator>
  <cp:lastModifiedBy>Tracy Welsh</cp:lastModifiedBy>
  <cp:revision>55</cp:revision>
  <cp:lastPrinted>2020-08-03T20:19:15Z</cp:lastPrinted>
  <dcterms:created xsi:type="dcterms:W3CDTF">2020-07-28T01:45:09Z</dcterms:created>
  <dcterms:modified xsi:type="dcterms:W3CDTF">2020-08-06T20:06:51Z</dcterms:modified>
</cp:coreProperties>
</file>