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notesMasterIdLst>
    <p:notesMasterId r:id="rId50"/>
  </p:notesMasterIdLst>
  <p:handoutMasterIdLst>
    <p:handoutMasterId r:id="rId51"/>
  </p:handoutMasterIdLst>
  <p:sldIdLst>
    <p:sldId id="256" r:id="rId2"/>
    <p:sldId id="257" r:id="rId3"/>
    <p:sldId id="258" r:id="rId4"/>
    <p:sldId id="259" r:id="rId5"/>
    <p:sldId id="260" r:id="rId6"/>
    <p:sldId id="261" r:id="rId7"/>
    <p:sldId id="273" r:id="rId8"/>
    <p:sldId id="276" r:id="rId9"/>
    <p:sldId id="262" r:id="rId10"/>
    <p:sldId id="263" r:id="rId11"/>
    <p:sldId id="264" r:id="rId12"/>
    <p:sldId id="265" r:id="rId13"/>
    <p:sldId id="266" r:id="rId14"/>
    <p:sldId id="267" r:id="rId15"/>
    <p:sldId id="268" r:id="rId16"/>
    <p:sldId id="269" r:id="rId17"/>
    <p:sldId id="270" r:id="rId18"/>
    <p:sldId id="271" r:id="rId19"/>
    <p:sldId id="272"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304" r:id="rId42"/>
    <p:sldId id="297" r:id="rId43"/>
    <p:sldId id="301" r:id="rId44"/>
    <p:sldId id="298" r:id="rId45"/>
    <p:sldId id="302" r:id="rId46"/>
    <p:sldId id="303" r:id="rId47"/>
    <p:sldId id="299" r:id="rId48"/>
    <p:sldId id="300"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7" d="100"/>
          <a:sy n="77" d="100"/>
        </p:scale>
        <p:origin x="13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58B43A-EFEF-CF4A-86B5-3C664F722C5D}" type="datetimeFigureOut">
              <a:rPr lang="en-US" smtClean="0"/>
              <a:t>7/28/2020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133A954-BFE6-7A4B-ABD2-CFFED81ABC26}" type="slidenum">
              <a:rPr lang="en-US" smtClean="0"/>
              <a:t>‹#›</a:t>
            </a:fld>
            <a:endParaRPr lang="en-US"/>
          </a:p>
        </p:txBody>
      </p:sp>
    </p:spTree>
    <p:extLst>
      <p:ext uri="{BB962C8B-B14F-4D97-AF65-F5344CB8AC3E}">
        <p14:creationId xmlns:p14="http://schemas.microsoft.com/office/powerpoint/2010/main" val="14828225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49E2CB-291C-B64E-9F85-84B2DEBEA74A}" type="datetimeFigureOut">
              <a:rPr lang="en-US" smtClean="0"/>
              <a:t>7/28/2020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DD1C30-6838-B446-B83E-2DE2FDCA36B8}" type="slidenum">
              <a:rPr lang="en-US" smtClean="0"/>
              <a:t>‹#›</a:t>
            </a:fld>
            <a:endParaRPr lang="en-US"/>
          </a:p>
        </p:txBody>
      </p:sp>
    </p:spTree>
    <p:extLst>
      <p:ext uri="{BB962C8B-B14F-4D97-AF65-F5344CB8AC3E}">
        <p14:creationId xmlns:p14="http://schemas.microsoft.com/office/powerpoint/2010/main" val="197948266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2</a:t>
            </a:fld>
            <a:endParaRPr lang="en-US"/>
          </a:p>
        </p:txBody>
      </p:sp>
    </p:spTree>
    <p:extLst>
      <p:ext uri="{BB962C8B-B14F-4D97-AF65-F5344CB8AC3E}">
        <p14:creationId xmlns:p14="http://schemas.microsoft.com/office/powerpoint/2010/main" val="3249505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err="1"/>
              <a:t>Gebser</a:t>
            </a:r>
            <a:r>
              <a:rPr lang="en-US" i="1" baseline="0" dirty="0"/>
              <a:t> v. </a:t>
            </a:r>
            <a:r>
              <a:rPr lang="en-US" i="1" baseline="0" dirty="0" err="1"/>
              <a:t>Lago</a:t>
            </a:r>
            <a:r>
              <a:rPr lang="en-US" i="1" baseline="0" dirty="0"/>
              <a:t> Vista </a:t>
            </a:r>
            <a:r>
              <a:rPr lang="en-US" i="1" baseline="0" dirty="0" err="1"/>
              <a:t>Indep</a:t>
            </a:r>
            <a:r>
              <a:rPr lang="en-US" i="1" baseline="0" dirty="0"/>
              <a:t>. Sch. Dist., 524 U.S. 274 (1998) </a:t>
            </a:r>
            <a:r>
              <a:rPr lang="en-US" i="0" baseline="0" dirty="0"/>
              <a:t>and </a:t>
            </a:r>
            <a:r>
              <a:rPr lang="en-US" b="0" i="1" baseline="0" dirty="0"/>
              <a:t>Davis v. Monroe </a:t>
            </a:r>
            <a:r>
              <a:rPr lang="en-US" b="0" i="1" baseline="0" dirty="0" err="1"/>
              <a:t>Cty</a:t>
            </a:r>
            <a:r>
              <a:rPr lang="en-US" b="0" i="1" baseline="0" dirty="0"/>
              <a:t> Bd. Of educ., 526 U.S. 629 (1999)</a:t>
            </a:r>
          </a:p>
          <a:p>
            <a:endParaRPr lang="en-US" b="0" i="1" baseline="0" dirty="0"/>
          </a:p>
          <a:p>
            <a:r>
              <a:rPr lang="en-US" b="0" i="0" baseline="0" dirty="0"/>
              <a:t>The legal standard is not, “Did you do the right thing?”. Instead, it’s now “Did you at least avoid doing the wrong thing?” Ineptitude and misfeasance may be defensible, but malfeasance would not be. </a:t>
            </a:r>
          </a:p>
          <a:p>
            <a:endParaRPr lang="en-US" b="0" i="0" baseline="0" dirty="0"/>
          </a:p>
          <a:p>
            <a:r>
              <a:rPr lang="en-US" b="0" i="0" baseline="0" dirty="0"/>
              <a:t>OCR states compliance with 106.45 = reasonable and non-compliance with 106.45 </a:t>
            </a:r>
            <a:r>
              <a:rPr lang="en-US" b="0" i="0" baseline="0" dirty="0" err="1"/>
              <a:t>dsnt</a:t>
            </a:r>
            <a:r>
              <a:rPr lang="en-US" b="0" i="0" baseline="0" dirty="0"/>
              <a:t> = reasonable</a:t>
            </a:r>
          </a:p>
          <a:p>
            <a:endParaRPr lang="en-US" b="0" i="0" baseline="0" dirty="0"/>
          </a:p>
          <a:p>
            <a:r>
              <a:rPr lang="en-US" sz="3600" b="1" i="0" baseline="0" dirty="0"/>
              <a:t>Regulations expressly state that OCR will not find and institution “deliberately indifferent” merely because OCR might reach a different conclusion  based upon its own independent weighing of the evidence.  (TRACKS with past OCR practice to not second </a:t>
            </a:r>
            <a:r>
              <a:rPr lang="en-US" sz="3600" b="1" i="0" baseline="0"/>
              <a:t>guess recipients.)</a:t>
            </a:r>
            <a:endParaRPr lang="en-US" sz="3600" b="1" i="0"/>
          </a:p>
        </p:txBody>
      </p:sp>
      <p:sp>
        <p:nvSpPr>
          <p:cNvPr id="4" name="Slide Number Placeholder 3"/>
          <p:cNvSpPr>
            <a:spLocks noGrp="1"/>
          </p:cNvSpPr>
          <p:nvPr>
            <p:ph type="sldNum" sz="quarter" idx="10"/>
          </p:nvPr>
        </p:nvSpPr>
        <p:spPr/>
        <p:txBody>
          <a:bodyPr/>
          <a:lstStyle/>
          <a:p>
            <a:fld id="{B4DD1C30-6838-B446-B83E-2DE2FDCA36B8}" type="slidenum">
              <a:rPr lang="en-US" smtClean="0"/>
              <a:t>15</a:t>
            </a:fld>
            <a:endParaRPr lang="en-US"/>
          </a:p>
        </p:txBody>
      </p:sp>
    </p:spTree>
    <p:extLst>
      <p:ext uri="{BB962C8B-B14F-4D97-AF65-F5344CB8AC3E}">
        <p14:creationId xmlns:p14="http://schemas.microsoft.com/office/powerpoint/2010/main" val="2625032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these important factors on whether harassment occurred within recipient’s program or activity:</a:t>
            </a:r>
          </a:p>
          <a:p>
            <a:endParaRPr lang="en-US" dirty="0"/>
          </a:p>
          <a:p>
            <a:r>
              <a:rPr lang="en-US" dirty="0"/>
              <a:t>Owns the premises where harassment occurred?</a:t>
            </a:r>
          </a:p>
          <a:p>
            <a:endParaRPr lang="en-US" dirty="0"/>
          </a:p>
          <a:p>
            <a:r>
              <a:rPr lang="en-US" dirty="0"/>
              <a:t>Exercises</a:t>
            </a:r>
            <a:r>
              <a:rPr lang="en-US" baseline="0" dirty="0"/>
              <a:t> oversight over the activity?</a:t>
            </a:r>
          </a:p>
          <a:p>
            <a:endParaRPr lang="en-US" baseline="0" dirty="0"/>
          </a:p>
          <a:p>
            <a:r>
              <a:rPr lang="en-US" baseline="0" dirty="0"/>
              <a:t>Supervises the activity?</a:t>
            </a:r>
          </a:p>
          <a:p>
            <a:endParaRPr lang="en-US" baseline="0" dirty="0"/>
          </a:p>
          <a:p>
            <a:r>
              <a:rPr lang="en-US" baseline="0" dirty="0"/>
              <a:t>Has disciplinary authority over the activity or those within it?</a:t>
            </a:r>
          </a:p>
          <a:p>
            <a:endParaRPr lang="en-US" baseline="0" dirty="0"/>
          </a:p>
          <a:p>
            <a:r>
              <a:rPr lang="en-US" baseline="0" dirty="0"/>
              <a:t>Funds the program or activity?</a:t>
            </a:r>
          </a:p>
          <a:p>
            <a:endParaRPr lang="en-US" baseline="0" dirty="0"/>
          </a:p>
          <a:p>
            <a:r>
              <a:rPr lang="en-US" baseline="0" dirty="0"/>
              <a:t>Sponsors, promotes, or endorses the event or circumstances?</a:t>
            </a:r>
          </a:p>
          <a:p>
            <a:endParaRPr lang="en-US" baseline="0" dirty="0"/>
          </a:p>
          <a:p>
            <a:r>
              <a:rPr lang="en-US" baseline="0" dirty="0"/>
              <a:t>If answer = YES = Jurisdiction </a:t>
            </a:r>
          </a:p>
          <a:p>
            <a:endParaRPr lang="en-US" baseline="0" dirty="0"/>
          </a:p>
          <a:p>
            <a:r>
              <a:rPr lang="en-US" baseline="0" dirty="0"/>
              <a:t>DOWN STREAM affects of off-campus/out of program misconduct that are creating real, negative impact’s on a Complainant’s ability to effectively access and continue in their educational program and/or have other impacts on recipient’s educational environment for other students/employees. Non-disciplinary remedial response would be appropriate</a:t>
            </a:r>
            <a:r>
              <a:rPr lang="mr-IN" baseline="0" dirty="0"/>
              <a:t>…</a:t>
            </a:r>
            <a:r>
              <a:rPr lang="en-US" baseline="0" dirty="0"/>
              <a:t>or if down stream effects severe, pervasive, and objectively offensive sexual harassment, they should be addressed as such. </a:t>
            </a:r>
          </a:p>
          <a:p>
            <a:endParaRPr lang="en-US" baseline="0" dirty="0"/>
          </a:p>
          <a:p>
            <a:r>
              <a:rPr lang="en-US" baseline="0" dirty="0"/>
              <a:t>Review page. 26 Implementation Guide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16</a:t>
            </a:fld>
            <a:endParaRPr lang="en-US" dirty="0"/>
          </a:p>
        </p:txBody>
      </p:sp>
    </p:spTree>
    <p:extLst>
      <p:ext uri="{BB962C8B-B14F-4D97-AF65-F5344CB8AC3E}">
        <p14:creationId xmlns:p14="http://schemas.microsoft.com/office/powerpoint/2010/main" val="3973833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LAW REQUIRES A RECIPEINT TO ACT ON NOTICE</a:t>
            </a:r>
          </a:p>
          <a:p>
            <a:endParaRPr lang="en-US" dirty="0"/>
          </a:p>
          <a:p>
            <a:r>
              <a:rPr lang="en-US" dirty="0"/>
              <a:t>106.45 ANY OF</a:t>
            </a:r>
            <a:r>
              <a:rPr lang="en-US" baseline="0" dirty="0"/>
              <a:t> ONE IS MET MUST DISMISS</a:t>
            </a:r>
          </a:p>
          <a:p>
            <a:endParaRPr lang="en-US" baseline="0" dirty="0"/>
          </a:p>
          <a:p>
            <a:r>
              <a:rPr lang="en-US" sz="3600" b="1" dirty="0"/>
              <a:t>Ground</a:t>
            </a:r>
            <a:r>
              <a:rPr lang="en-US" sz="3600" b="1" baseline="0" dirty="0"/>
              <a:t> 4 above problematic</a:t>
            </a:r>
            <a:r>
              <a:rPr lang="mr-IN" sz="3600" b="1" baseline="0" dirty="0"/>
              <a:t>…</a:t>
            </a:r>
            <a:r>
              <a:rPr lang="en-US" sz="3600" b="1" baseline="0" dirty="0"/>
              <a:t>you are not being asked to determine if the definition was met, you will not know that until the end of the investigation</a:t>
            </a:r>
            <a:r>
              <a:rPr lang="mr-IN" sz="3600" b="1" baseline="0" dirty="0"/>
              <a:t>…</a:t>
            </a:r>
            <a:r>
              <a:rPr lang="en-US" sz="3600" b="1" baseline="0" dirty="0"/>
              <a:t>but instead whether the behavior alleged would violate the policy, if true. </a:t>
            </a:r>
          </a:p>
          <a:p>
            <a:endParaRPr lang="en-US" sz="3600" b="1" baseline="0" dirty="0"/>
          </a:p>
          <a:p>
            <a:r>
              <a:rPr lang="en-US" sz="3600" b="1" baseline="0" dirty="0"/>
              <a:t>EXAMPLE:  non-consensual sexual interaction is alleged, you wont dismiss because if non-consent proved, your policy will be violated. </a:t>
            </a:r>
            <a:endParaRPr lang="en-US" sz="3600" b="1" dirty="0"/>
          </a:p>
          <a:p>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17</a:t>
            </a:fld>
            <a:endParaRPr lang="en-US"/>
          </a:p>
        </p:txBody>
      </p:sp>
    </p:spTree>
    <p:extLst>
      <p:ext uri="{BB962C8B-B14F-4D97-AF65-F5344CB8AC3E}">
        <p14:creationId xmlns:p14="http://schemas.microsoft.com/office/powerpoint/2010/main" val="4046467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Belief</a:t>
            </a:r>
            <a:r>
              <a:rPr lang="en-US" baseline="0" dirty="0"/>
              <a:t> that any of the seven grounds that lead to dismissal are subject toe ED’s mandatory appeal provisions</a:t>
            </a:r>
            <a:r>
              <a:rPr lang="mr-IN" baseline="0" dirty="0"/>
              <a:t>…</a:t>
            </a:r>
            <a:r>
              <a:rPr lang="en-US" baseline="0" dirty="0"/>
              <a:t>.UNCLEAR is whether a party believes that a dismissal should have occurred can appeal when Title IX Coro DID NOT dismiss. </a:t>
            </a:r>
          </a:p>
          <a:p>
            <a:endParaRPr lang="en-US" baseline="0" dirty="0"/>
          </a:p>
          <a:p>
            <a:r>
              <a:rPr lang="en-US" baseline="0" dirty="0"/>
              <a:t>Reasonable action to bar recipient’s re-enrollment</a:t>
            </a:r>
            <a:r>
              <a:rPr lang="mr-IN" baseline="0" dirty="0"/>
              <a:t>…</a:t>
            </a:r>
            <a:r>
              <a:rPr lang="en-US" baseline="0" dirty="0"/>
              <a:t>maybe re-enrollment means continue with investigation. </a:t>
            </a:r>
          </a:p>
          <a:p>
            <a:endParaRPr lang="en-US" baseline="0" dirty="0"/>
          </a:p>
          <a:p>
            <a:r>
              <a:rPr lang="en-US" baseline="0" dirty="0"/>
              <a:t>iii. Very close to a reasonable cause determination </a:t>
            </a:r>
            <a:r>
              <a:rPr lang="mr-IN" baseline="0" dirty="0"/>
              <a:t>…</a:t>
            </a:r>
            <a:r>
              <a:rPr lang="en-US" baseline="0" dirty="0"/>
              <a:t>.</a:t>
            </a:r>
          </a:p>
          <a:p>
            <a:endParaRPr lang="en-US" baseline="0" dirty="0"/>
          </a:p>
          <a:p>
            <a:r>
              <a:rPr lang="en-US" baseline="0" dirty="0"/>
              <a:t>CREDIBILITY SHOULD NOT be a basis for a pre-hearing dismissal, credibility determined through the hearing process.  STRANGE because if complaint found to be fabricated prior to hearing still must proceed.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18</a:t>
            </a:fld>
            <a:endParaRPr lang="en-US" dirty="0"/>
          </a:p>
        </p:txBody>
      </p:sp>
    </p:spTree>
    <p:extLst>
      <p:ext uri="{BB962C8B-B14F-4D97-AF65-F5344CB8AC3E}">
        <p14:creationId xmlns:p14="http://schemas.microsoft.com/office/powerpoint/2010/main" val="3613341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ED made it clear no longer permitted to establish a threshold of evidentiary evidence sufficient to move a formal process forward.</a:t>
            </a:r>
          </a:p>
          <a:p>
            <a:endParaRPr lang="en-US" dirty="0"/>
          </a:p>
          <a:p>
            <a:r>
              <a:rPr lang="en-US" dirty="0"/>
              <a:t>GATEKEEPING =</a:t>
            </a:r>
            <a:r>
              <a:rPr lang="en-US" baseline="0" dirty="0"/>
              <a:t> Seven Grounds of Dismissal NOT Reasonable Cause whether policy was violated. </a:t>
            </a:r>
          </a:p>
          <a:p>
            <a:endParaRPr lang="en-US" baseline="0" dirty="0"/>
          </a:p>
          <a:p>
            <a:r>
              <a:rPr lang="en-US" baseline="0" dirty="0"/>
              <a:t>When in DOUBT error on the side of proceeding under 106.45</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19</a:t>
            </a:fld>
            <a:endParaRPr lang="en-US"/>
          </a:p>
        </p:txBody>
      </p:sp>
    </p:spTree>
    <p:extLst>
      <p:ext uri="{BB962C8B-B14F-4D97-AF65-F5344CB8AC3E}">
        <p14:creationId xmlns:p14="http://schemas.microsoft.com/office/powerpoint/2010/main" val="2430664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2001 Guidance recognized contact as violating Title IX that limits or denies educational access as actionable discrimination, new </a:t>
            </a:r>
            <a:r>
              <a:rPr lang="en-US" dirty="0" err="1"/>
              <a:t>Regs</a:t>
            </a:r>
            <a:r>
              <a:rPr lang="en-US" baseline="0" dirty="0"/>
              <a:t> narrows application and focuses on only effective denial and not limitation.  ( Problematic)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23</a:t>
            </a:fld>
            <a:endParaRPr lang="en-US"/>
          </a:p>
        </p:txBody>
      </p:sp>
    </p:spTree>
    <p:extLst>
      <p:ext uri="{BB962C8B-B14F-4D97-AF65-F5344CB8AC3E}">
        <p14:creationId xmlns:p14="http://schemas.microsoft.com/office/powerpoint/2010/main" val="35693631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 </a:t>
            </a:r>
            <a:r>
              <a:rPr lang="en-US" dirty="0" err="1"/>
              <a:t>Regs</a:t>
            </a:r>
            <a:r>
              <a:rPr lang="en-US" dirty="0"/>
              <a:t> 2020 Adopt Criminal Definitions for Offenses: These should be provided by revised policies. </a:t>
            </a:r>
          </a:p>
          <a:p>
            <a:endParaRPr lang="en-US" dirty="0"/>
          </a:p>
          <a:p>
            <a:r>
              <a:rPr lang="en-US" dirty="0"/>
              <a:t>FINAL REGS do not require</a:t>
            </a:r>
            <a:r>
              <a:rPr lang="en-US" baseline="0" dirty="0"/>
              <a:t> Sexual Assault allegation to meet severe, pervasive, and objectively offensive standard they do on their face</a:t>
            </a:r>
            <a:r>
              <a:rPr lang="mr-IN" baseline="0" dirty="0"/>
              <a:t>…</a:t>
            </a:r>
            <a:r>
              <a:rPr lang="en-US" baseline="0" dirty="0"/>
              <a:t>..</a:t>
            </a:r>
          </a:p>
          <a:p>
            <a:endParaRPr lang="en-US" baseline="0" dirty="0"/>
          </a:p>
          <a:p>
            <a:r>
              <a:rPr lang="en-US" baseline="0" dirty="0"/>
              <a:t>Careful applying broad stalking definition to ensure not applied to speech that is protected by 1</a:t>
            </a:r>
            <a:r>
              <a:rPr lang="en-US" baseline="30000" dirty="0"/>
              <a:t>st</a:t>
            </a:r>
            <a:r>
              <a:rPr lang="en-US" baseline="0" dirty="0"/>
              <a:t> Amendment.</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24</a:t>
            </a:fld>
            <a:endParaRPr lang="en-US"/>
          </a:p>
        </p:txBody>
      </p:sp>
    </p:spTree>
    <p:extLst>
      <p:ext uri="{BB962C8B-B14F-4D97-AF65-F5344CB8AC3E}">
        <p14:creationId xmlns:p14="http://schemas.microsoft.com/office/powerpoint/2010/main" val="715651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b="1" dirty="0"/>
              <a:t>Designed</a:t>
            </a:r>
            <a:r>
              <a:rPr lang="en-US" sz="3200" b="1" baseline="0" dirty="0"/>
              <a:t> to restore or preserve access to recipient’s education program or activity, without unreasonably burdening the other party, including measures to protect the safety of all parties or recipient’s educational environment or deter sexual harassment. </a:t>
            </a:r>
          </a:p>
          <a:p>
            <a:endParaRPr lang="en-US" sz="3200" b="1" baseline="0" dirty="0"/>
          </a:p>
          <a:p>
            <a:r>
              <a:rPr lang="en-US" sz="3200" b="1" baseline="0" dirty="0"/>
              <a:t>Supportive Measures = NO TIMELINE</a:t>
            </a:r>
          </a:p>
          <a:p>
            <a:endParaRPr lang="en-US" sz="3200" b="1" baseline="0" dirty="0"/>
          </a:p>
          <a:p>
            <a:r>
              <a:rPr lang="en-US" sz="3200" b="1" baseline="0" dirty="0"/>
              <a:t>Recipient’s policies MUST describe the available range of supportive measures.</a:t>
            </a:r>
          </a:p>
          <a:p>
            <a:endParaRPr lang="en-US" sz="3200" b="1" baseline="0" dirty="0"/>
          </a:p>
          <a:p>
            <a:r>
              <a:rPr lang="en-US" sz="3200" b="1" baseline="0" dirty="0"/>
              <a:t>Title IX Coro responsible for coordinating supportive measures. </a:t>
            </a:r>
          </a:p>
          <a:p>
            <a:endParaRPr lang="en-US" sz="3200" b="1" baseline="0" dirty="0"/>
          </a:p>
          <a:p>
            <a:r>
              <a:rPr lang="en-US" sz="3200" b="1" baseline="0" dirty="0"/>
              <a:t>Provided confidentially</a:t>
            </a:r>
          </a:p>
          <a:p>
            <a:endParaRPr lang="en-US" sz="3200" b="1" baseline="0" dirty="0"/>
          </a:p>
          <a:p>
            <a:r>
              <a:rPr lang="en-US" sz="3200" b="1" baseline="0" dirty="0"/>
              <a:t>i.e. NO Contact Order</a:t>
            </a:r>
            <a:endParaRPr lang="en-US" sz="3200" b="1" dirty="0"/>
          </a:p>
        </p:txBody>
      </p:sp>
      <p:sp>
        <p:nvSpPr>
          <p:cNvPr id="4" name="Slide Number Placeholder 3"/>
          <p:cNvSpPr>
            <a:spLocks noGrp="1"/>
          </p:cNvSpPr>
          <p:nvPr>
            <p:ph type="sldNum" sz="quarter" idx="10"/>
          </p:nvPr>
        </p:nvSpPr>
        <p:spPr/>
        <p:txBody>
          <a:bodyPr/>
          <a:lstStyle/>
          <a:p>
            <a:fld id="{B4DD1C30-6838-B446-B83E-2DE2FDCA36B8}" type="slidenum">
              <a:rPr lang="en-US" smtClean="0"/>
              <a:t>26</a:t>
            </a:fld>
            <a:endParaRPr lang="en-US" dirty="0"/>
          </a:p>
        </p:txBody>
      </p:sp>
    </p:spTree>
    <p:extLst>
      <p:ext uri="{BB962C8B-B14F-4D97-AF65-F5344CB8AC3E}">
        <p14:creationId xmlns:p14="http://schemas.microsoft.com/office/powerpoint/2010/main" val="902655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Policy should identify mechanism for temporary</a:t>
            </a:r>
            <a:r>
              <a:rPr lang="en-US" baseline="0" dirty="0"/>
              <a:t> delays or limited extensions when Title IX Coro determines for good cause. </a:t>
            </a:r>
          </a:p>
          <a:p>
            <a:endParaRPr lang="en-US" baseline="0" dirty="0"/>
          </a:p>
          <a:p>
            <a:r>
              <a:rPr lang="en-US" baseline="0" dirty="0"/>
              <a:t>Delay or Extension = Requires Written Notice to both parties and articulate reasons for delay.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27</a:t>
            </a:fld>
            <a:endParaRPr lang="en-US" dirty="0"/>
          </a:p>
        </p:txBody>
      </p:sp>
    </p:spTree>
    <p:extLst>
      <p:ext uri="{BB962C8B-B14F-4D97-AF65-F5344CB8AC3E}">
        <p14:creationId xmlns:p14="http://schemas.microsoft.com/office/powerpoint/2010/main" val="2904438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Difference between Due Process afforded under 5</a:t>
            </a:r>
            <a:r>
              <a:rPr lang="en-US" baseline="30000" dirty="0"/>
              <a:t>th</a:t>
            </a:r>
            <a:r>
              <a:rPr lang="en-US" dirty="0"/>
              <a:t>/14</a:t>
            </a:r>
            <a:r>
              <a:rPr lang="en-US" baseline="30000" dirty="0"/>
              <a:t>th</a:t>
            </a:r>
            <a:r>
              <a:rPr lang="en-US" dirty="0"/>
              <a:t> Amendments</a:t>
            </a:r>
          </a:p>
          <a:p>
            <a:endParaRPr lang="en-US" dirty="0"/>
          </a:p>
          <a:p>
            <a:r>
              <a:rPr lang="en-US" dirty="0"/>
              <a:t>Equitable=</a:t>
            </a:r>
            <a:r>
              <a:rPr lang="en-US" baseline="0" dirty="0"/>
              <a:t> “Fair Under the Circumstances” rather than “identically 34 CFR 106.45 (b) (1) (</a:t>
            </a:r>
            <a:r>
              <a:rPr lang="en-US" baseline="0" dirty="0" err="1"/>
              <a:t>i</a:t>
            </a:r>
            <a:r>
              <a:rPr lang="en-US" baseline="0" dirty="0"/>
              <a:t>)</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29</a:t>
            </a:fld>
            <a:endParaRPr lang="en-US"/>
          </a:p>
        </p:txBody>
      </p:sp>
    </p:spTree>
    <p:extLst>
      <p:ext uri="{BB962C8B-B14F-4D97-AF65-F5344CB8AC3E}">
        <p14:creationId xmlns:p14="http://schemas.microsoft.com/office/powerpoint/2010/main" val="265253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 </a:t>
            </a:r>
            <a:r>
              <a:rPr lang="mr-IN" dirty="0"/>
              <a:t>–</a:t>
            </a:r>
            <a:r>
              <a:rPr lang="en-US" dirty="0"/>
              <a:t> any individual part of institution students, staff, and faculty</a:t>
            </a:r>
          </a:p>
          <a:p>
            <a:endParaRPr lang="en-US" dirty="0"/>
          </a:p>
          <a:p>
            <a:r>
              <a:rPr lang="en-US" dirty="0"/>
              <a:t>Mandatory Dismissal- if not occur in the U.S.</a:t>
            </a:r>
          </a:p>
          <a:p>
            <a:endParaRPr lang="en-US" dirty="0"/>
          </a:p>
          <a:p>
            <a:r>
              <a:rPr lang="en-US" dirty="0"/>
              <a:t>On the basis</a:t>
            </a:r>
            <a:r>
              <a:rPr lang="en-US" baseline="0" dirty="0"/>
              <a:t> of sex- new sexual harassment definition is stricter and more narrow than Title VII employment law</a:t>
            </a:r>
          </a:p>
          <a:p>
            <a:endParaRPr lang="en-US" baseline="0" dirty="0"/>
          </a:p>
          <a:p>
            <a:r>
              <a:rPr lang="en-US" baseline="0" dirty="0"/>
              <a:t>Jurisdiction- very narrow</a:t>
            </a:r>
            <a:r>
              <a:rPr lang="mr-IN" baseline="0" dirty="0"/>
              <a:t>…</a:t>
            </a:r>
            <a:r>
              <a:rPr lang="en-US" baseline="0" dirty="0"/>
              <a:t>under any educational program or activity to defined to include locations, events, or circumstances over which the recipient exercised substantial control over both the Respondent and the context in which the sexual harassment occurs.</a:t>
            </a:r>
          </a:p>
          <a:p>
            <a:endParaRPr lang="en-US" baseline="0" dirty="0"/>
          </a:p>
          <a:p>
            <a:r>
              <a:rPr lang="en-US" sz="2800" b="1" baseline="0" dirty="0" err="1"/>
              <a:t>Reg</a:t>
            </a:r>
            <a:r>
              <a:rPr lang="en-US" sz="2800" b="1" baseline="0" dirty="0"/>
              <a:t> 2020 took 2082 pages to instruct recipients on how to comply with 37 words</a:t>
            </a:r>
            <a:endParaRPr lang="en-US" sz="2800" b="1" dirty="0"/>
          </a:p>
        </p:txBody>
      </p:sp>
      <p:sp>
        <p:nvSpPr>
          <p:cNvPr id="4" name="Slide Number Placeholder 3"/>
          <p:cNvSpPr>
            <a:spLocks noGrp="1"/>
          </p:cNvSpPr>
          <p:nvPr>
            <p:ph type="sldNum" sz="quarter" idx="10"/>
          </p:nvPr>
        </p:nvSpPr>
        <p:spPr/>
        <p:txBody>
          <a:bodyPr/>
          <a:lstStyle/>
          <a:p>
            <a:fld id="{B4DD1C30-6838-B446-B83E-2DE2FDCA36B8}" type="slidenum">
              <a:rPr lang="en-US" smtClean="0"/>
              <a:t>4</a:t>
            </a:fld>
            <a:endParaRPr lang="en-US"/>
          </a:p>
        </p:txBody>
      </p:sp>
    </p:spTree>
    <p:extLst>
      <p:ext uri="{BB962C8B-B14F-4D97-AF65-F5344CB8AC3E}">
        <p14:creationId xmlns:p14="http://schemas.microsoft.com/office/powerpoint/2010/main" val="1068558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change</a:t>
            </a:r>
            <a:r>
              <a:rPr lang="en-US" baseline="0" dirty="0"/>
              <a:t> in allegations or applicable policies must amend NOIA and provide copy to all parties</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30</a:t>
            </a:fld>
            <a:endParaRPr lang="en-US"/>
          </a:p>
        </p:txBody>
      </p:sp>
    </p:spTree>
    <p:extLst>
      <p:ext uri="{BB962C8B-B14F-4D97-AF65-F5344CB8AC3E}">
        <p14:creationId xmlns:p14="http://schemas.microsoft.com/office/powerpoint/2010/main" val="3784795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SURPRISE meetings/interviews</a:t>
            </a:r>
          </a:p>
          <a:p>
            <a:endParaRPr lang="en-US" dirty="0"/>
          </a:p>
          <a:p>
            <a:r>
              <a:rPr lang="en-US" dirty="0"/>
              <a:t>Notice</a:t>
            </a:r>
            <a:r>
              <a:rPr lang="en-US" baseline="0" dirty="0"/>
              <a:t> sent in enough advance as to give party sufficient time to “prepare to participate”  (4-5 days) </a:t>
            </a:r>
          </a:p>
          <a:p>
            <a:endParaRPr lang="en-US" baseline="0" dirty="0"/>
          </a:p>
          <a:p>
            <a:r>
              <a:rPr lang="en-US" baseline="0" dirty="0"/>
              <a:t>Allow time for advisor to be available</a:t>
            </a:r>
            <a:r>
              <a:rPr lang="mr-IN" baseline="0" dirty="0"/>
              <a:t>…</a:t>
            </a:r>
            <a:r>
              <a:rPr lang="en-US" baseline="0" dirty="0"/>
              <a:t>attorney may take more time. </a:t>
            </a:r>
          </a:p>
          <a:p>
            <a:endParaRPr lang="en-US" baseline="0" dirty="0"/>
          </a:p>
          <a:p>
            <a:r>
              <a:rPr lang="en-US" baseline="0" dirty="0"/>
              <a:t>May send NOIA and NOI in one step.</a:t>
            </a:r>
          </a:p>
          <a:p>
            <a:endParaRPr lang="en-US" baseline="0" dirty="0"/>
          </a:p>
          <a:p>
            <a:r>
              <a:rPr lang="en-US" baseline="0" dirty="0"/>
              <a:t>Can send NOIA and NOI via email</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31</a:t>
            </a:fld>
            <a:endParaRPr lang="en-US"/>
          </a:p>
        </p:txBody>
      </p:sp>
    </p:spTree>
    <p:extLst>
      <p:ext uri="{BB962C8B-B14F-4D97-AF65-F5344CB8AC3E}">
        <p14:creationId xmlns:p14="http://schemas.microsoft.com/office/powerpoint/2010/main" val="6229827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even be a witness</a:t>
            </a:r>
            <a:r>
              <a:rPr lang="mr-IN" dirty="0"/>
              <a:t>…</a:t>
            </a:r>
            <a:r>
              <a:rPr lang="en-US" dirty="0"/>
              <a:t> (access credibility of witness, but not as respect</a:t>
            </a:r>
            <a:r>
              <a:rPr lang="en-US" baseline="0" dirty="0"/>
              <a:t> as role of advisor) </a:t>
            </a:r>
          </a:p>
          <a:p>
            <a:endParaRPr lang="en-US" baseline="0" dirty="0"/>
          </a:p>
          <a:p>
            <a:r>
              <a:rPr lang="en-US" baseline="0" dirty="0"/>
              <a:t>One or more advisors left up to recipient. Not advise more than two </a:t>
            </a:r>
          </a:p>
          <a:p>
            <a:endParaRPr lang="en-US" baseline="0" dirty="0"/>
          </a:p>
          <a:p>
            <a:r>
              <a:rPr lang="en-US" baseline="0" dirty="0"/>
              <a:t>Advisor role may be more active in K-12 arena with fewer restrictions in facilitating interview process, reviewing evidence, helping children to articulate process, and/or reviewing and responding to written materials. Depending on age of parties.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32</a:t>
            </a:fld>
            <a:endParaRPr lang="en-US"/>
          </a:p>
        </p:txBody>
      </p:sp>
    </p:spTree>
    <p:extLst>
      <p:ext uri="{BB962C8B-B14F-4D97-AF65-F5344CB8AC3E}">
        <p14:creationId xmlns:p14="http://schemas.microsoft.com/office/powerpoint/2010/main" val="5195829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Implementation</a:t>
            </a:r>
            <a:r>
              <a:rPr lang="en-US" baseline="0" dirty="0"/>
              <a:t> of Mandated APPEAL Process will include grounds fro appealing a determination or recipient’s dismissal of complaint because staff member involved had a conflict of interest or bias against one of the parties. </a:t>
            </a:r>
          </a:p>
          <a:p>
            <a:endParaRPr lang="en-US" baseline="0" dirty="0"/>
          </a:p>
          <a:p>
            <a:r>
              <a:rPr lang="en-US" baseline="0" dirty="0"/>
              <a:t>Built in opportunity to review and respond to allegations of bias or conflicts</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33</a:t>
            </a:fld>
            <a:endParaRPr lang="en-US"/>
          </a:p>
        </p:txBody>
      </p:sp>
    </p:spTree>
    <p:extLst>
      <p:ext uri="{BB962C8B-B14F-4D97-AF65-F5344CB8AC3E}">
        <p14:creationId xmlns:p14="http://schemas.microsoft.com/office/powerpoint/2010/main" val="3598725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Me” extremely prevalent</a:t>
            </a:r>
            <a:r>
              <a:rPr lang="en-US" baseline="0" dirty="0"/>
              <a:t> workplace hiring and promotion </a:t>
            </a:r>
            <a:r>
              <a:rPr lang="en-US" b="1" i="1" baseline="0" dirty="0"/>
              <a:t>Workplace Diversity Report 2018</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34</a:t>
            </a:fld>
            <a:endParaRPr lang="en-US"/>
          </a:p>
        </p:txBody>
      </p:sp>
    </p:spTree>
    <p:extLst>
      <p:ext uri="{BB962C8B-B14F-4D97-AF65-F5344CB8AC3E}">
        <p14:creationId xmlns:p14="http://schemas.microsoft.com/office/powerpoint/2010/main" val="1281414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Multi-Partiality= strive to positively regard each person’s point</a:t>
            </a:r>
            <a:r>
              <a:rPr lang="en-US" baseline="0" dirty="0"/>
              <a:t> of view in order to find the meaning behind behaviors, actions, or events</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35</a:t>
            </a:fld>
            <a:endParaRPr lang="en-US"/>
          </a:p>
        </p:txBody>
      </p:sp>
    </p:spTree>
    <p:extLst>
      <p:ext uri="{BB962C8B-B14F-4D97-AF65-F5344CB8AC3E}">
        <p14:creationId xmlns:p14="http://schemas.microsoft.com/office/powerpoint/2010/main" val="3732528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 PRACTICE:</a:t>
            </a:r>
            <a:r>
              <a:rPr lang="en-US" baseline="0" dirty="0"/>
              <a:t> POTE because believe it is the only equitable standard under Title IX. Used in all civil rights laws and civil processes.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40</a:t>
            </a:fld>
            <a:endParaRPr lang="en-US"/>
          </a:p>
        </p:txBody>
      </p:sp>
    </p:spTree>
    <p:extLst>
      <p:ext uri="{BB962C8B-B14F-4D97-AF65-F5344CB8AC3E}">
        <p14:creationId xmlns:p14="http://schemas.microsoft.com/office/powerpoint/2010/main" val="16521000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Move forward Title VII process pg. 90-91 Implementation</a:t>
            </a:r>
            <a:r>
              <a:rPr lang="en-US" baseline="0" dirty="0"/>
              <a:t> Guide</a:t>
            </a:r>
            <a:endParaRPr lang="en-US" dirty="0"/>
          </a:p>
          <a:p>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41</a:t>
            </a:fld>
            <a:endParaRPr lang="en-US" dirty="0"/>
          </a:p>
        </p:txBody>
      </p:sp>
    </p:spTree>
    <p:extLst>
      <p:ext uri="{BB962C8B-B14F-4D97-AF65-F5344CB8AC3E}">
        <p14:creationId xmlns:p14="http://schemas.microsoft.com/office/powerpoint/2010/main" val="13931023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Applied to Complainants and Respondents</a:t>
            </a:r>
            <a:r>
              <a:rPr lang="mr-IN" dirty="0"/>
              <a:t>…</a:t>
            </a:r>
            <a:r>
              <a:rPr lang="en-US" dirty="0"/>
              <a:t>.very small minority of federal courts apply retaliation protections to Respondents, because responding</a:t>
            </a:r>
            <a:r>
              <a:rPr lang="en-US" baseline="0" dirty="0"/>
              <a:t> to a complaint is not typically considered a protected activity</a:t>
            </a:r>
            <a:r>
              <a:rPr lang="mr-IN" baseline="0" dirty="0"/>
              <a:t>…</a:t>
            </a:r>
            <a:r>
              <a:rPr lang="en-US" baseline="0" dirty="0"/>
              <a:t>.broadens retaliation rights. </a:t>
            </a:r>
          </a:p>
          <a:p>
            <a:endParaRPr lang="en-US" baseline="0" dirty="0"/>
          </a:p>
          <a:p>
            <a:r>
              <a:rPr lang="en-US" baseline="0" dirty="0"/>
              <a:t>Anyone in the process, parties, witness, etc.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42</a:t>
            </a:fld>
            <a:endParaRPr lang="en-US"/>
          </a:p>
        </p:txBody>
      </p:sp>
    </p:spTree>
    <p:extLst>
      <p:ext uri="{BB962C8B-B14F-4D97-AF65-F5344CB8AC3E}">
        <p14:creationId xmlns:p14="http://schemas.microsoft.com/office/powerpoint/2010/main" val="1444372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Single decision-maker acceptable</a:t>
            </a:r>
          </a:p>
        </p:txBody>
      </p:sp>
      <p:sp>
        <p:nvSpPr>
          <p:cNvPr id="4" name="Slide Number Placeholder 3"/>
          <p:cNvSpPr>
            <a:spLocks noGrp="1"/>
          </p:cNvSpPr>
          <p:nvPr>
            <p:ph type="sldNum" sz="quarter" idx="10"/>
          </p:nvPr>
        </p:nvSpPr>
        <p:spPr/>
        <p:txBody>
          <a:bodyPr/>
          <a:lstStyle/>
          <a:p>
            <a:fld id="{B4DD1C30-6838-B446-B83E-2DE2FDCA36B8}" type="slidenum">
              <a:rPr lang="en-US" smtClean="0"/>
              <a:t>44</a:t>
            </a:fld>
            <a:endParaRPr lang="en-US"/>
          </a:p>
        </p:txBody>
      </p:sp>
    </p:spTree>
    <p:extLst>
      <p:ext uri="{BB962C8B-B14F-4D97-AF65-F5344CB8AC3E}">
        <p14:creationId xmlns:p14="http://schemas.microsoft.com/office/powerpoint/2010/main" val="1016620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2001 Guidance</a:t>
            </a:r>
            <a:r>
              <a:rPr lang="en-US" baseline="0" dirty="0"/>
              <a:t> = Force and Effect of Law and conflicts in areas with 2020 </a:t>
            </a:r>
            <a:r>
              <a:rPr lang="en-US" baseline="0" dirty="0" err="1"/>
              <a:t>Regs</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5</a:t>
            </a:fld>
            <a:endParaRPr lang="en-US"/>
          </a:p>
        </p:txBody>
      </p:sp>
    </p:spTree>
    <p:extLst>
      <p:ext uri="{BB962C8B-B14F-4D97-AF65-F5344CB8AC3E}">
        <p14:creationId xmlns:p14="http://schemas.microsoft.com/office/powerpoint/2010/main" val="35317263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to K-12</a:t>
            </a:r>
            <a:r>
              <a:rPr lang="en-US" baseline="0" dirty="0"/>
              <a:t> Complainant right to an appeal</a:t>
            </a:r>
          </a:p>
          <a:p>
            <a:endParaRPr lang="en-US" baseline="0" dirty="0"/>
          </a:p>
          <a:p>
            <a:r>
              <a:rPr lang="en-US" baseline="0" dirty="0"/>
              <a:t>APPEAL PROCESS MORE COMPLICATED NOW</a:t>
            </a:r>
            <a:r>
              <a:rPr lang="mr-IN" baseline="0" dirty="0"/>
              <a:t>…</a:t>
            </a:r>
            <a:r>
              <a:rPr lang="en-US" baseline="0" dirty="0"/>
              <a:t>NEED TO ARTICULATE SPECIFIC GROUNDS FOR APPEAL AND PARTIES NEED MORE DETAILED WRITTEN RATIONALE THAT WILL BE SHARED SIMULTANEOUSLY TO BOTH PARTIES.</a:t>
            </a:r>
          </a:p>
        </p:txBody>
      </p:sp>
      <p:sp>
        <p:nvSpPr>
          <p:cNvPr id="4" name="Slide Number Placeholder 3"/>
          <p:cNvSpPr>
            <a:spLocks noGrp="1"/>
          </p:cNvSpPr>
          <p:nvPr>
            <p:ph type="sldNum" sz="quarter" idx="10"/>
          </p:nvPr>
        </p:nvSpPr>
        <p:spPr/>
        <p:txBody>
          <a:bodyPr/>
          <a:lstStyle/>
          <a:p>
            <a:fld id="{B4DD1C30-6838-B446-B83E-2DE2FDCA36B8}" type="slidenum">
              <a:rPr lang="en-US" smtClean="0"/>
              <a:t>46</a:t>
            </a:fld>
            <a:endParaRPr lang="en-US" dirty="0"/>
          </a:p>
        </p:txBody>
      </p:sp>
    </p:spTree>
    <p:extLst>
      <p:ext uri="{BB962C8B-B14F-4D97-AF65-F5344CB8AC3E}">
        <p14:creationId xmlns:p14="http://schemas.microsoft.com/office/powerpoint/2010/main" val="524403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6, 2020 Issued (Publication Date 5/19/20)</a:t>
            </a:r>
          </a:p>
          <a:p>
            <a:endParaRPr lang="en-US" dirty="0"/>
          </a:p>
          <a:p>
            <a:r>
              <a:rPr lang="en-US" dirty="0"/>
              <a:t>August 14, 2020 </a:t>
            </a:r>
            <a:r>
              <a:rPr lang="mr-IN" dirty="0"/>
              <a:t>–</a:t>
            </a:r>
            <a:r>
              <a:rPr lang="en-US" dirty="0"/>
              <a:t> 21 days from the</a:t>
            </a:r>
            <a:r>
              <a:rPr lang="en-US" baseline="0" dirty="0"/>
              <a:t> 7/31/20</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Some of changes already mandated by due process law  in certain jurisdictions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Laws passed by Congress (Title IX)= Enforceable by Courts and OCR</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Federal</a:t>
            </a:r>
            <a:r>
              <a:rPr lang="en-US" sz="1200" baseline="0" dirty="0"/>
              <a:t> Regulations promulgated under Title IX = Force and Effect of Law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2020 </a:t>
            </a:r>
            <a:r>
              <a:rPr lang="en-US" sz="1200" baseline="0" dirty="0" err="1"/>
              <a:t>Regs</a:t>
            </a:r>
            <a:r>
              <a:rPr lang="en-US" sz="1200" baseline="0" dirty="0"/>
              <a:t> Effect on Courts: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-Controlling Weight (substantive)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-Persuasive Weight (Procedural/Interpretative)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-Could form the basis of a §1983 Action (personal liability)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-Could constitute “Deliberate Indifference” or “Disparate Treatment’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-OCR “regulatory guidance” = 2011 and 2015 DCLs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aseline="0" dirty="0"/>
              <a:t>-State and Local Preemption Issues= 2020 </a:t>
            </a:r>
            <a:r>
              <a:rPr lang="en-US" sz="1200" baseline="0" dirty="0" err="1"/>
              <a:t>Regs</a:t>
            </a:r>
            <a:r>
              <a:rPr lang="en-US" sz="1200" baseline="0" dirty="0"/>
              <a:t> Pre-Empt State Law aka State Labor Laws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6</a:t>
            </a:fld>
            <a:endParaRPr lang="en-US"/>
          </a:p>
        </p:txBody>
      </p:sp>
    </p:spTree>
    <p:extLst>
      <p:ext uri="{BB962C8B-B14F-4D97-AF65-F5344CB8AC3E}">
        <p14:creationId xmlns:p14="http://schemas.microsoft.com/office/powerpoint/2010/main" val="2281108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conduct occurs outside of 106.30, recipients discretion to apply whatever other policies and procedures may cover the same behaviors listed under 106.30, but whatever reasons do not fall</a:t>
            </a:r>
            <a:r>
              <a:rPr lang="en-US" baseline="0" dirty="0"/>
              <a:t> within Title IX jurisdiction.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7</a:t>
            </a:fld>
            <a:endParaRPr lang="en-US"/>
          </a:p>
        </p:txBody>
      </p:sp>
    </p:spTree>
    <p:extLst>
      <p:ext uri="{BB962C8B-B14F-4D97-AF65-F5344CB8AC3E}">
        <p14:creationId xmlns:p14="http://schemas.microsoft.com/office/powerpoint/2010/main" val="475306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OCR allows recipient</a:t>
            </a:r>
            <a:r>
              <a:rPr lang="en-US" baseline="0" dirty="0"/>
              <a:t> to appoint one or more coordinators i.e. multi-coordinator models</a:t>
            </a:r>
            <a:r>
              <a:rPr lang="mr-IN" baseline="0" dirty="0"/>
              <a:t>…</a:t>
            </a:r>
            <a:r>
              <a:rPr lang="en-US" baseline="0" dirty="0"/>
              <a:t>may see the need for multi-coordinators at larger school districts . Advantages vs. Dis-Advantages</a:t>
            </a:r>
          </a:p>
          <a:p>
            <a:endParaRPr lang="en-US" baseline="0" dirty="0"/>
          </a:p>
          <a:p>
            <a:r>
              <a:rPr lang="en-US" baseline="0" dirty="0"/>
              <a:t>Deputy in Every School Approach</a:t>
            </a:r>
            <a:r>
              <a:rPr lang="mr-IN" baseline="0" dirty="0"/>
              <a:t>…</a:t>
            </a:r>
            <a:r>
              <a:rPr lang="en-US" baseline="0" dirty="0"/>
              <a:t>. Title IX Coro centralized at the District Level</a:t>
            </a:r>
            <a:r>
              <a:rPr lang="mr-IN" baseline="0" dirty="0"/>
              <a:t>…</a:t>
            </a:r>
            <a:r>
              <a:rPr lang="en-US" baseline="0" dirty="0"/>
              <a:t>Deputies then would be functional Coro for each building.</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9</a:t>
            </a:fld>
            <a:endParaRPr lang="en-US" dirty="0"/>
          </a:p>
        </p:txBody>
      </p:sp>
    </p:spTree>
    <p:extLst>
      <p:ext uri="{BB962C8B-B14F-4D97-AF65-F5344CB8AC3E}">
        <p14:creationId xmlns:p14="http://schemas.microsoft.com/office/powerpoint/2010/main" val="304629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IX Coro can technically serve as an investigator</a:t>
            </a:r>
            <a:r>
              <a:rPr lang="en-US" baseline="0" dirty="0"/>
              <a:t> (not ideal or best practice), but cannot be decision-maker or appeal decision-maker.</a:t>
            </a:r>
          </a:p>
          <a:p>
            <a:endParaRPr lang="en-US" baseline="0" dirty="0"/>
          </a:p>
          <a:p>
            <a:r>
              <a:rPr lang="en-US" baseline="0" dirty="0"/>
              <a:t>Individuals no longer can wear TWO HATS in Title IX Process</a:t>
            </a:r>
          </a:p>
          <a:p>
            <a:endParaRPr lang="en-US" baseline="0" dirty="0"/>
          </a:p>
          <a:p>
            <a:r>
              <a:rPr lang="en-US" baseline="0" dirty="0"/>
              <a:t>No longer “Single Investigator Model” = Investigator and Decision Maker ==== Most School Districts</a:t>
            </a:r>
          </a:p>
          <a:p>
            <a:endParaRPr lang="en-US" baseline="0" dirty="0"/>
          </a:p>
          <a:p>
            <a:r>
              <a:rPr lang="en-US" baseline="0" dirty="0"/>
              <a:t>Investigator SHOULD NOT even recommend a determination/finding= prohibited by 2020 Regs</a:t>
            </a:r>
          </a:p>
          <a:p>
            <a:endParaRPr lang="en-US" baseline="0" dirty="0"/>
          </a:p>
          <a:p>
            <a:r>
              <a:rPr lang="en-US" baseline="0" dirty="0"/>
              <a:t>May still resolve a matter informally if parties agree</a:t>
            </a:r>
            <a:r>
              <a:rPr lang="mr-IN" baseline="0" dirty="0"/>
              <a:t>…</a:t>
            </a:r>
            <a:r>
              <a:rPr lang="en-US" baseline="0" dirty="0"/>
              <a:t>hearings are for contested facts.</a:t>
            </a:r>
          </a:p>
          <a:p>
            <a:endParaRPr lang="en-US" baseline="0" dirty="0"/>
          </a:p>
          <a:p>
            <a:r>
              <a:rPr lang="en-US" baseline="0" dirty="0"/>
              <a:t>Schools typically use </a:t>
            </a:r>
            <a:r>
              <a:rPr lang="en-US" i="1" u="sng" baseline="0" dirty="0"/>
              <a:t>Goss</a:t>
            </a:r>
            <a:r>
              <a:rPr lang="en-US" baseline="0" dirty="0"/>
              <a:t> hearings for suspension and expulsion cases</a:t>
            </a:r>
            <a:r>
              <a:rPr lang="mr-IN" baseline="0" dirty="0"/>
              <a:t>…</a:t>
            </a:r>
            <a:r>
              <a:rPr lang="en-US" baseline="0" dirty="0"/>
              <a:t>.makes sense to combine </a:t>
            </a:r>
            <a:r>
              <a:rPr lang="en-US" i="1" u="sng" baseline="0" dirty="0"/>
              <a:t>Goss</a:t>
            </a:r>
            <a:r>
              <a:rPr lang="en-US" i="0" u="none" baseline="0" dirty="0"/>
              <a:t> hearing into the decision-making step for cases that fall into Title IX, because findings and sanctions should be combined pursuant to 2020 regs.</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10</a:t>
            </a:fld>
            <a:endParaRPr lang="en-US" dirty="0"/>
          </a:p>
        </p:txBody>
      </p:sp>
    </p:spTree>
    <p:extLst>
      <p:ext uri="{BB962C8B-B14F-4D97-AF65-F5344CB8AC3E}">
        <p14:creationId xmlns:p14="http://schemas.microsoft.com/office/powerpoint/2010/main" val="1676692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PROMPTLY display NON-DISCRIMINATION</a:t>
            </a:r>
            <a:r>
              <a:rPr lang="en-US" baseline="0" dirty="0"/>
              <a:t> statement on recipient’s website and in each handbook (student and employee).</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13</a:t>
            </a:fld>
            <a:endParaRPr lang="en-US"/>
          </a:p>
        </p:txBody>
      </p:sp>
    </p:spTree>
    <p:extLst>
      <p:ext uri="{BB962C8B-B14F-4D97-AF65-F5344CB8AC3E}">
        <p14:creationId xmlns:p14="http://schemas.microsoft.com/office/powerpoint/2010/main" val="2581184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2020 Regs much clearer related to K-12 than HE as to the scope of responsibility for K-12</a:t>
            </a:r>
            <a:r>
              <a:rPr lang="en-US" baseline="0" dirty="0"/>
              <a:t> recipients, because “Actual Knowledge” standard explicitly includes all employees. (Not OWA distinction like in HE)</a:t>
            </a:r>
          </a:p>
          <a:p>
            <a:endParaRPr lang="en-US" baseline="0" dirty="0"/>
          </a:p>
          <a:p>
            <a:r>
              <a:rPr lang="en-US" baseline="0" dirty="0"/>
              <a:t>Implications: TRAINING Broad-based</a:t>
            </a:r>
            <a:r>
              <a:rPr lang="mr-IN" baseline="0" dirty="0"/>
              <a:t>…</a:t>
            </a:r>
            <a:r>
              <a:rPr lang="en-US" baseline="0" dirty="0"/>
              <a:t>all staff, all coaches, etc. </a:t>
            </a:r>
          </a:p>
          <a:p>
            <a:endParaRPr lang="en-US" baseline="0" dirty="0"/>
          </a:p>
          <a:p>
            <a:r>
              <a:rPr lang="en-US" baseline="0" dirty="0"/>
              <a:t>Complications for K-12 counselors who maintain client confidentiality, but ED refused to carve out an exception for counselors. </a:t>
            </a:r>
            <a:endParaRPr lang="en-US" dirty="0"/>
          </a:p>
        </p:txBody>
      </p:sp>
      <p:sp>
        <p:nvSpPr>
          <p:cNvPr id="4" name="Slide Number Placeholder 3"/>
          <p:cNvSpPr>
            <a:spLocks noGrp="1"/>
          </p:cNvSpPr>
          <p:nvPr>
            <p:ph type="sldNum" sz="quarter" idx="10"/>
          </p:nvPr>
        </p:nvSpPr>
        <p:spPr/>
        <p:txBody>
          <a:bodyPr/>
          <a:lstStyle/>
          <a:p>
            <a:fld id="{B4DD1C30-6838-B446-B83E-2DE2FDCA36B8}" type="slidenum">
              <a:rPr lang="en-US" smtClean="0"/>
              <a:t>14</a:t>
            </a:fld>
            <a:endParaRPr lang="en-US" dirty="0"/>
          </a:p>
        </p:txBody>
      </p:sp>
    </p:spTree>
    <p:extLst>
      <p:ext uri="{BB962C8B-B14F-4D97-AF65-F5344CB8AC3E}">
        <p14:creationId xmlns:p14="http://schemas.microsoft.com/office/powerpoint/2010/main" val="1660966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0C55B3BF-A513-F74D-8EA4-3F4DBE3B231C}" type="datetime1">
              <a:rPr lang="en-US" smtClean="0"/>
              <a:t>7/28/2020</a:t>
            </a:fld>
            <a:endParaRPr lang="en-US"/>
          </a:p>
        </p:txBody>
      </p:sp>
      <p:sp>
        <p:nvSpPr>
          <p:cNvPr id="5" name="Footer Placeholder 4"/>
          <p:cNvSpPr>
            <a:spLocks noGrp="1"/>
          </p:cNvSpPr>
          <p:nvPr>
            <p:ph type="ftr" sz="quarter" idx="11"/>
          </p:nvPr>
        </p:nvSpPr>
        <p:spPr/>
        <p:txBody>
          <a:bodyPr/>
          <a:lstStyle/>
          <a:p>
            <a:r>
              <a:rPr lang="en-US"/>
              <a:t>Katie Clifford, Esq. All Rights Reserved @ 2020</a:t>
            </a:r>
          </a:p>
        </p:txBody>
      </p:sp>
      <p:sp>
        <p:nvSpPr>
          <p:cNvPr id="6" name="Slide Number Placeholder 5"/>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E329E0-1A41-BA48-9566-DE68CEECAECC}" type="datetime1">
              <a:rPr lang="en-US" smtClean="0"/>
              <a:t>7/28/2020</a:t>
            </a:fld>
            <a:endParaRPr lang="en-US"/>
          </a:p>
        </p:txBody>
      </p:sp>
      <p:sp>
        <p:nvSpPr>
          <p:cNvPr id="6" name="Footer Placeholder 5"/>
          <p:cNvSpPr>
            <a:spLocks noGrp="1"/>
          </p:cNvSpPr>
          <p:nvPr>
            <p:ph type="ftr" sz="quarter" idx="11"/>
          </p:nvPr>
        </p:nvSpPr>
        <p:spPr/>
        <p:txBody>
          <a:bodyPr/>
          <a:lstStyle/>
          <a:p>
            <a:r>
              <a:rPr lang="en-US"/>
              <a:t>Katie Clifford, Esq. All Rights Reserved @ 2020</a:t>
            </a:r>
          </a:p>
        </p:txBody>
      </p:sp>
      <p:sp>
        <p:nvSpPr>
          <p:cNvPr id="7" name="Slide Number Placeholder 6"/>
          <p:cNvSpPr>
            <a:spLocks noGrp="1"/>
          </p:cNvSpPr>
          <p:nvPr>
            <p:ph type="sldNum" sz="quarter" idx="12"/>
          </p:nvPr>
        </p:nvSpPr>
        <p:spPr/>
        <p:txBody>
          <a:bodyPr/>
          <a:lstStyle/>
          <a:p>
            <a:fld id="{0CA47739-5CE0-914A-8541-D984AFEE06B9}"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12216591-6E63-BB44-BB2D-FA8298E76E1C}" type="datetime1">
              <a:rPr lang="en-US" smtClean="0"/>
              <a:t>7/28/2020</a:t>
            </a:fld>
            <a:endParaRPr lang="en-US"/>
          </a:p>
        </p:txBody>
      </p:sp>
      <p:sp>
        <p:nvSpPr>
          <p:cNvPr id="5" name="Footer Placeholder 4"/>
          <p:cNvSpPr>
            <a:spLocks noGrp="1"/>
          </p:cNvSpPr>
          <p:nvPr>
            <p:ph type="ftr" sz="quarter" idx="11"/>
          </p:nvPr>
        </p:nvSpPr>
        <p:spPr/>
        <p:txBody>
          <a:bodyPr/>
          <a:lstStyle/>
          <a:p>
            <a:r>
              <a:rPr lang="en-US"/>
              <a:t>Katie Clifford, Esq. All Rights Reserved @ 2020</a:t>
            </a:r>
          </a:p>
        </p:txBody>
      </p:sp>
      <p:sp>
        <p:nvSpPr>
          <p:cNvPr id="6" name="Slide Number Placeholder 5"/>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5CE54136-7261-9841-941D-0FE394C8D7B4}" type="datetime1">
              <a:rPr lang="en-US" smtClean="0"/>
              <a:t>7/28/2020</a:t>
            </a:fld>
            <a:endParaRPr lang="en-US"/>
          </a:p>
        </p:txBody>
      </p:sp>
      <p:sp>
        <p:nvSpPr>
          <p:cNvPr id="5" name="Footer Placeholder 4"/>
          <p:cNvSpPr>
            <a:spLocks noGrp="1"/>
          </p:cNvSpPr>
          <p:nvPr>
            <p:ph type="ftr" sz="quarter" idx="11"/>
          </p:nvPr>
        </p:nvSpPr>
        <p:spPr/>
        <p:txBody>
          <a:bodyPr/>
          <a:lstStyle/>
          <a:p>
            <a:r>
              <a:rPr lang="en-US"/>
              <a:t>Katie Clifford, Esq. All Rights Reserved @ 2020</a:t>
            </a:r>
          </a:p>
        </p:txBody>
      </p:sp>
      <p:sp>
        <p:nvSpPr>
          <p:cNvPr id="6" name="Slide Number Placeholder 5"/>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4AFE3685-50B4-EE4E-842F-A73FFA996340}" type="datetime1">
              <a:rPr lang="en-US" smtClean="0"/>
              <a:t>7/28/2020</a:t>
            </a:fld>
            <a:endParaRPr lang="en-US"/>
          </a:p>
        </p:txBody>
      </p:sp>
      <p:sp>
        <p:nvSpPr>
          <p:cNvPr id="5" name="Footer Placeholder 4"/>
          <p:cNvSpPr>
            <a:spLocks noGrp="1"/>
          </p:cNvSpPr>
          <p:nvPr>
            <p:ph type="ftr" sz="quarter" idx="11"/>
          </p:nvPr>
        </p:nvSpPr>
        <p:spPr/>
        <p:txBody>
          <a:bodyPr/>
          <a:lstStyle/>
          <a:p>
            <a:r>
              <a:rPr lang="en-US"/>
              <a:t>Katie Clifford, Esq. All Rights Reserved @ 2020</a:t>
            </a:r>
          </a:p>
        </p:txBody>
      </p:sp>
      <p:sp>
        <p:nvSpPr>
          <p:cNvPr id="6" name="Slide Number Placeholder 5"/>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946303F4-EE52-594B-98A4-3A6415BCEE42}" type="datetime1">
              <a:rPr lang="en-US" smtClean="0"/>
              <a:t>7/28/2020</a:t>
            </a:fld>
            <a:endParaRPr lang="en-US"/>
          </a:p>
        </p:txBody>
      </p:sp>
      <p:sp>
        <p:nvSpPr>
          <p:cNvPr id="5" name="Footer Placeholder 4"/>
          <p:cNvSpPr>
            <a:spLocks noGrp="1"/>
          </p:cNvSpPr>
          <p:nvPr>
            <p:ph type="ftr" sz="quarter" idx="11"/>
          </p:nvPr>
        </p:nvSpPr>
        <p:spPr/>
        <p:txBody>
          <a:bodyPr/>
          <a:lstStyle/>
          <a:p>
            <a:r>
              <a:rPr lang="en-US"/>
              <a:t>Katie Clifford, Esq. All Rights Reserved @ 2020</a:t>
            </a:r>
          </a:p>
        </p:txBody>
      </p:sp>
      <p:sp>
        <p:nvSpPr>
          <p:cNvPr id="6" name="Slide Number Placeholder 5"/>
          <p:cNvSpPr>
            <a:spLocks noGrp="1"/>
          </p:cNvSpPr>
          <p:nvPr>
            <p:ph type="sldNum" sz="quarter" idx="12"/>
          </p:nvPr>
        </p:nvSpPr>
        <p:spPr/>
        <p:txBody>
          <a:bodyPr/>
          <a:lstStyle/>
          <a:p>
            <a:fld id="{0CA47739-5CE0-914A-8541-D984AFEE06B9}"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9D1FF1-5074-7846-8EFD-88397ED61B17}" type="datetime1">
              <a:rPr lang="en-US" smtClean="0"/>
              <a:t>7/28/2020</a:t>
            </a:fld>
            <a:endParaRPr lang="en-US"/>
          </a:p>
        </p:txBody>
      </p:sp>
      <p:sp>
        <p:nvSpPr>
          <p:cNvPr id="5" name="Footer Placeholder 4"/>
          <p:cNvSpPr>
            <a:spLocks noGrp="1"/>
          </p:cNvSpPr>
          <p:nvPr>
            <p:ph type="ftr" sz="quarter" idx="11"/>
          </p:nvPr>
        </p:nvSpPr>
        <p:spPr/>
        <p:txBody>
          <a:bodyPr/>
          <a:lstStyle/>
          <a:p>
            <a:r>
              <a:rPr lang="en-US"/>
              <a:t>Katie Clifford, Esq. All Rights Reserved @ 2020</a:t>
            </a:r>
          </a:p>
        </p:txBody>
      </p:sp>
      <p:sp>
        <p:nvSpPr>
          <p:cNvPr id="6" name="Slide Number Placeholder 5"/>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FDC984C4-5683-B649-A1BD-DA8C704D1A6E}" type="datetime1">
              <a:rPr lang="en-US" smtClean="0"/>
              <a:t>7/28/2020</a:t>
            </a:fld>
            <a:endParaRPr lang="en-US"/>
          </a:p>
        </p:txBody>
      </p:sp>
      <p:sp>
        <p:nvSpPr>
          <p:cNvPr id="6" name="Footer Placeholder 5"/>
          <p:cNvSpPr>
            <a:spLocks noGrp="1"/>
          </p:cNvSpPr>
          <p:nvPr>
            <p:ph type="ftr" sz="quarter" idx="11"/>
          </p:nvPr>
        </p:nvSpPr>
        <p:spPr/>
        <p:txBody>
          <a:bodyPr/>
          <a:lstStyle/>
          <a:p>
            <a:r>
              <a:rPr lang="en-US"/>
              <a:t>Katie Clifford, Esq. All Rights Reserved @ 2020</a:t>
            </a:r>
          </a:p>
        </p:txBody>
      </p:sp>
      <p:sp>
        <p:nvSpPr>
          <p:cNvPr id="7" name="Slide Number Placeholder 6"/>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78C2774A-3397-4846-BFCD-AA74936ABCEB}" type="datetime1">
              <a:rPr lang="en-US" smtClean="0"/>
              <a:t>7/28/2020</a:t>
            </a:fld>
            <a:endParaRPr lang="en-US"/>
          </a:p>
        </p:txBody>
      </p:sp>
      <p:sp>
        <p:nvSpPr>
          <p:cNvPr id="8" name="Footer Placeholder 7"/>
          <p:cNvSpPr>
            <a:spLocks noGrp="1"/>
          </p:cNvSpPr>
          <p:nvPr>
            <p:ph type="ftr" sz="quarter" idx="11"/>
          </p:nvPr>
        </p:nvSpPr>
        <p:spPr/>
        <p:txBody>
          <a:bodyPr/>
          <a:lstStyle/>
          <a:p>
            <a:r>
              <a:rPr lang="en-US"/>
              <a:t>Katie Clifford, Esq. All Rights Reserved @ 2020</a:t>
            </a:r>
          </a:p>
        </p:txBody>
      </p:sp>
      <p:sp>
        <p:nvSpPr>
          <p:cNvPr id="9" name="Slide Number Placeholder 8"/>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7BB3429-AD88-3149-AA32-05B15567B0CC}" type="datetime1">
              <a:rPr lang="en-US" smtClean="0"/>
              <a:t>7/28/2020</a:t>
            </a:fld>
            <a:endParaRPr lang="en-US"/>
          </a:p>
        </p:txBody>
      </p:sp>
      <p:sp>
        <p:nvSpPr>
          <p:cNvPr id="4" name="Footer Placeholder 3"/>
          <p:cNvSpPr>
            <a:spLocks noGrp="1"/>
          </p:cNvSpPr>
          <p:nvPr>
            <p:ph type="ftr" sz="quarter" idx="11"/>
          </p:nvPr>
        </p:nvSpPr>
        <p:spPr/>
        <p:txBody>
          <a:bodyPr/>
          <a:lstStyle/>
          <a:p>
            <a:r>
              <a:rPr lang="en-US"/>
              <a:t>Katie Clifford, Esq. All Rights Reserved @ 2020</a:t>
            </a:r>
          </a:p>
        </p:txBody>
      </p:sp>
      <p:sp>
        <p:nvSpPr>
          <p:cNvPr id="5" name="Slide Number Placeholder 4"/>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BDDFBF-A265-F543-A19E-93CD49D7693F}" type="datetime1">
              <a:rPr lang="en-US" smtClean="0"/>
              <a:t>7/28/2020</a:t>
            </a:fld>
            <a:endParaRPr lang="en-US"/>
          </a:p>
        </p:txBody>
      </p:sp>
      <p:sp>
        <p:nvSpPr>
          <p:cNvPr id="3" name="Footer Placeholder 2"/>
          <p:cNvSpPr>
            <a:spLocks noGrp="1"/>
          </p:cNvSpPr>
          <p:nvPr>
            <p:ph type="ftr" sz="quarter" idx="11"/>
          </p:nvPr>
        </p:nvSpPr>
        <p:spPr/>
        <p:txBody>
          <a:bodyPr/>
          <a:lstStyle/>
          <a:p>
            <a:r>
              <a:rPr lang="en-US"/>
              <a:t>Katie Clifford, Esq. All Rights Reserved @ 2020</a:t>
            </a:r>
          </a:p>
        </p:txBody>
      </p:sp>
      <p:sp>
        <p:nvSpPr>
          <p:cNvPr id="4" name="Slide Number Placeholder 3"/>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638339-8895-BA4F-829A-8097DB420CCB}" type="datetime1">
              <a:rPr lang="en-US" smtClean="0"/>
              <a:t>7/28/2020</a:t>
            </a:fld>
            <a:endParaRPr lang="en-US"/>
          </a:p>
        </p:txBody>
      </p:sp>
      <p:sp>
        <p:nvSpPr>
          <p:cNvPr id="6" name="Footer Placeholder 5"/>
          <p:cNvSpPr>
            <a:spLocks noGrp="1"/>
          </p:cNvSpPr>
          <p:nvPr>
            <p:ph type="ftr" sz="quarter" idx="11"/>
          </p:nvPr>
        </p:nvSpPr>
        <p:spPr/>
        <p:txBody>
          <a:bodyPr/>
          <a:lstStyle/>
          <a:p>
            <a:r>
              <a:rPr lang="en-US"/>
              <a:t>Katie Clifford, Esq. All Rights Reserved @ 2020</a:t>
            </a:r>
          </a:p>
        </p:txBody>
      </p:sp>
      <p:sp>
        <p:nvSpPr>
          <p:cNvPr id="7" name="Slide Number Placeholder 6"/>
          <p:cNvSpPr>
            <a:spLocks noGrp="1"/>
          </p:cNvSpPr>
          <p:nvPr>
            <p:ph type="sldNum" sz="quarter" idx="12"/>
          </p:nvPr>
        </p:nvSpPr>
        <p:spPr/>
        <p:txBody>
          <a:bodyPr/>
          <a:lstStyle/>
          <a:p>
            <a:fld id="{0CA47739-5CE0-914A-8541-D984AFEE06B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2F054244-C12B-F247-AEAF-CF959748CFAD}" type="datetime1">
              <a:rPr lang="en-US" smtClean="0"/>
              <a:t>7/28/2020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a:t>Katie Clifford, Esq. All Rights Reserved @ 2020</a:t>
            </a: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0CA47739-5CE0-914A-8541-D984AFEE06B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sldNum="0" hd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mailto:Kaldrich_2000@yahoo.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a:t>TIX REGULATIONS COMPLIANCE TRAINING:</a:t>
            </a:r>
            <a:br>
              <a:rPr lang="en-US" sz="4000" b="1" dirty="0"/>
            </a:br>
            <a:r>
              <a:rPr lang="en-US" sz="4000" b="1" dirty="0"/>
              <a:t>GENERAL OVERVIEW</a:t>
            </a:r>
          </a:p>
        </p:txBody>
      </p:sp>
      <p:sp>
        <p:nvSpPr>
          <p:cNvPr id="3" name="Subtitle 2"/>
          <p:cNvSpPr>
            <a:spLocks noGrp="1"/>
          </p:cNvSpPr>
          <p:nvPr>
            <p:ph type="subTitle" idx="1"/>
          </p:nvPr>
        </p:nvSpPr>
        <p:spPr/>
        <p:txBody>
          <a:bodyPr>
            <a:normAutofit fontScale="77500" lnSpcReduction="20000"/>
          </a:bodyPr>
          <a:lstStyle/>
          <a:p>
            <a:r>
              <a:rPr lang="en-US" b="1" dirty="0">
                <a:solidFill>
                  <a:schemeClr val="tx1"/>
                </a:solidFill>
              </a:rPr>
              <a:t>July 31, 2020 Virtual Training</a:t>
            </a:r>
          </a:p>
          <a:p>
            <a:r>
              <a:rPr lang="en-US" b="1">
                <a:solidFill>
                  <a:schemeClr val="tx1"/>
                </a:solidFill>
              </a:rPr>
              <a:t>Session 1</a:t>
            </a:r>
            <a:endParaRPr lang="en-US" b="1" dirty="0">
              <a:solidFill>
                <a:schemeClr val="tx1"/>
              </a:solidFill>
            </a:endParaRPr>
          </a:p>
          <a:p>
            <a:r>
              <a:rPr lang="en-US" b="1" dirty="0">
                <a:solidFill>
                  <a:schemeClr val="tx1"/>
                </a:solidFill>
              </a:rPr>
              <a:t>presented by </a:t>
            </a:r>
          </a:p>
          <a:p>
            <a:r>
              <a:rPr lang="en-US" b="1" dirty="0">
                <a:solidFill>
                  <a:schemeClr val="tx1"/>
                </a:solidFill>
              </a:rPr>
              <a:t>KATIE CLIFFORD, ESQ.</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95915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TITLE IX GRIEVANCE PROCEDURE ROLE DISTINCTION</a:t>
            </a:r>
          </a:p>
        </p:txBody>
      </p:sp>
      <p:sp>
        <p:nvSpPr>
          <p:cNvPr id="3" name="Content Placeholder 2"/>
          <p:cNvSpPr>
            <a:spLocks noGrp="1"/>
          </p:cNvSpPr>
          <p:nvPr>
            <p:ph idx="1"/>
          </p:nvPr>
        </p:nvSpPr>
        <p:spPr/>
        <p:txBody>
          <a:bodyPr>
            <a:normAutofit fontScale="92500" lnSpcReduction="10000"/>
          </a:bodyPr>
          <a:lstStyle/>
          <a:p>
            <a:r>
              <a:rPr lang="en-US" dirty="0"/>
              <a:t>2020 Regs require role-related “firewalls” around certain roles within the grievance process: investigator(s), decision-maker(s)/adjudicator(s), and appeal decision maker(s)/adjudicator(s).</a:t>
            </a:r>
          </a:p>
          <a:p>
            <a:r>
              <a:rPr lang="en-US" dirty="0"/>
              <a:t>Contested allegations require a determination from a separate decision maker(s)/adjudicator(s). </a:t>
            </a:r>
          </a:p>
          <a:p>
            <a:r>
              <a:rPr lang="en-US" dirty="0"/>
              <a:t>TIXC should not have any substantive influence on decision and/or appeal.</a:t>
            </a:r>
          </a:p>
          <a:p>
            <a:r>
              <a:rPr lang="en-US" dirty="0"/>
              <a:t>Superintendent, General Counsel, or School Board should not be involved as decision maker(s) and/or appeal decision maker(s).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76721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DISTINCTION: </a:t>
            </a:r>
            <a:br>
              <a:rPr lang="en-US" b="1" dirty="0"/>
            </a:br>
            <a:r>
              <a:rPr lang="en-US" b="1" dirty="0"/>
              <a:t>Conflict of Interest</a:t>
            </a:r>
          </a:p>
        </p:txBody>
      </p:sp>
      <p:sp>
        <p:nvSpPr>
          <p:cNvPr id="3" name="Content Placeholder 2"/>
          <p:cNvSpPr>
            <a:spLocks noGrp="1"/>
          </p:cNvSpPr>
          <p:nvPr>
            <p:ph idx="1"/>
          </p:nvPr>
        </p:nvSpPr>
        <p:spPr/>
        <p:txBody>
          <a:bodyPr>
            <a:normAutofit lnSpcReduction="10000"/>
          </a:bodyPr>
          <a:lstStyle/>
          <a:p>
            <a:r>
              <a:rPr lang="en-US" dirty="0"/>
              <a:t>What is a conflict? Serving in dual roles can be; failing to act independently; making more than one substantive decision in the same case.</a:t>
            </a:r>
          </a:p>
          <a:p>
            <a:r>
              <a:rPr lang="en-US" dirty="0"/>
              <a:t>Important Conflict Issues to Consider:</a:t>
            </a:r>
          </a:p>
          <a:p>
            <a:pPr marL="0" indent="0">
              <a:spcBef>
                <a:spcPts val="0"/>
              </a:spcBef>
              <a:buNone/>
            </a:pPr>
            <a:r>
              <a:rPr lang="en-US" dirty="0"/>
              <a:t>	-</a:t>
            </a:r>
            <a:r>
              <a:rPr lang="en-US" sz="1800" dirty="0"/>
              <a:t>Interaction Investigator and Decision-Maker</a:t>
            </a:r>
          </a:p>
          <a:p>
            <a:pPr marL="0" indent="0">
              <a:spcBef>
                <a:spcPts val="0"/>
              </a:spcBef>
              <a:buNone/>
            </a:pPr>
            <a:r>
              <a:rPr lang="en-US" sz="1800" dirty="0"/>
              <a:t>	-Hearing Decision-Maker Interacts with Appeal Decision-Maker</a:t>
            </a:r>
          </a:p>
          <a:p>
            <a:pPr marL="0" indent="0">
              <a:spcBef>
                <a:spcPts val="0"/>
              </a:spcBef>
              <a:buNone/>
            </a:pPr>
            <a:r>
              <a:rPr lang="en-US" sz="1800" dirty="0"/>
              <a:t>	-Involvement of Legal Counsel or TIXC reviewing 	    	 	 Investigation Report, Hearing Outcome Letter/Rationale, Appeal 	 Outcome Letter/Rationale</a:t>
            </a:r>
          </a:p>
          <a:p>
            <a:pPr marL="0" indent="0">
              <a:spcBef>
                <a:spcPts val="0"/>
              </a:spcBef>
              <a:buNone/>
            </a:pPr>
            <a:r>
              <a:rPr lang="en-US" sz="1800" dirty="0"/>
              <a:t>	-Investigator/Decision-Maker Bias or lack of independence 	 becomes clear during questioning</a:t>
            </a:r>
          </a:p>
          <a:p>
            <a:pPr marL="0" indent="0">
              <a:spcBef>
                <a:spcPts val="0"/>
              </a:spcBef>
              <a:buNone/>
            </a:pPr>
            <a:r>
              <a:rPr lang="en-US" sz="1800" dirty="0"/>
              <a:t>	-External Investigator or Decision-Maker hired, whom should be 	 their recipient contact</a:t>
            </a:r>
          </a:p>
          <a:p>
            <a:pPr marL="0" indent="0">
              <a:spcBef>
                <a:spcPts val="0"/>
              </a:spcBef>
              <a:buNone/>
            </a:pPr>
            <a:r>
              <a:rPr lang="en-US" sz="1800" dirty="0"/>
              <a:t>	</a:t>
            </a:r>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94704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POLICY AND PROCEDURE NOTIFICATIONS</a:t>
            </a:r>
          </a:p>
        </p:txBody>
      </p:sp>
      <p:sp>
        <p:nvSpPr>
          <p:cNvPr id="3" name="Content Placeholder 2"/>
          <p:cNvSpPr>
            <a:spLocks noGrp="1"/>
          </p:cNvSpPr>
          <p:nvPr>
            <p:ph idx="1"/>
          </p:nvPr>
        </p:nvSpPr>
        <p:spPr/>
        <p:txBody>
          <a:bodyPr/>
          <a:lstStyle/>
          <a:p>
            <a:r>
              <a:rPr lang="en-US" dirty="0"/>
              <a:t>Recipient </a:t>
            </a:r>
            <a:r>
              <a:rPr lang="en-US" b="1" u="sng" dirty="0"/>
              <a:t>MUST</a:t>
            </a:r>
            <a:r>
              <a:rPr lang="en-US" dirty="0"/>
              <a:t> include names/titles, office addresses, email address, and telephone numbers of TIXC.</a:t>
            </a:r>
          </a:p>
          <a:p>
            <a:r>
              <a:rPr lang="en-US" dirty="0"/>
              <a:t>Any PERSON may report sex discrimination in person, by mail, by telephone, by email, or by any other means that results in TIXC receiving the person’s verbal or written report.</a:t>
            </a:r>
          </a:p>
          <a:p>
            <a:r>
              <a:rPr lang="en-US" dirty="0"/>
              <a:t>Report can be made at any time (no statute of limitations).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222891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POLICY AND PROCEDURE NOTIFICATIONS</a:t>
            </a:r>
          </a:p>
        </p:txBody>
      </p:sp>
      <p:sp>
        <p:nvSpPr>
          <p:cNvPr id="3" name="Content Placeholder 2"/>
          <p:cNvSpPr>
            <a:spLocks noGrp="1"/>
          </p:cNvSpPr>
          <p:nvPr>
            <p:ph idx="1"/>
          </p:nvPr>
        </p:nvSpPr>
        <p:spPr/>
        <p:txBody>
          <a:bodyPr/>
          <a:lstStyle/>
          <a:p>
            <a:r>
              <a:rPr lang="en-US" dirty="0"/>
              <a:t>Policy notice </a:t>
            </a:r>
            <a:r>
              <a:rPr lang="en-US" b="1" u="sng" dirty="0"/>
              <a:t>MUST</a:t>
            </a:r>
            <a:r>
              <a:rPr lang="en-US" dirty="0"/>
              <a:t> be provided to: students, parents/guardians, employees, and all unions with CBAs with a school or institution.</a:t>
            </a:r>
          </a:p>
          <a:p>
            <a:r>
              <a:rPr lang="en-US" dirty="0"/>
              <a:t>Policy Requirements:</a:t>
            </a:r>
          </a:p>
          <a:p>
            <a:pPr marL="0" indent="0">
              <a:spcBef>
                <a:spcPts val="0"/>
              </a:spcBef>
              <a:buNone/>
            </a:pPr>
            <a:r>
              <a:rPr lang="en-US" dirty="0"/>
              <a:t>	</a:t>
            </a:r>
            <a:r>
              <a:rPr lang="en-US" sz="1800" dirty="0"/>
              <a:t>1) Notice of Non-Discrimination</a:t>
            </a:r>
          </a:p>
          <a:p>
            <a:pPr marL="0" indent="0">
              <a:spcBef>
                <a:spcPts val="0"/>
              </a:spcBef>
              <a:buNone/>
            </a:pPr>
            <a:r>
              <a:rPr lang="en-US" sz="1800" dirty="0"/>
              <a:t>	2) Contact Title IX Coro and Contact ED’s OCR</a:t>
            </a:r>
          </a:p>
          <a:p>
            <a:pPr marL="0" indent="0">
              <a:spcBef>
                <a:spcPts val="0"/>
              </a:spcBef>
              <a:buNone/>
            </a:pPr>
            <a:r>
              <a:rPr lang="en-US" sz="1800" dirty="0"/>
              <a:t>	3) Provide to Individuals:</a:t>
            </a:r>
          </a:p>
          <a:p>
            <a:pPr marL="0" indent="0">
              <a:spcBef>
                <a:spcPts val="0"/>
              </a:spcBef>
              <a:buNone/>
            </a:pPr>
            <a:r>
              <a:rPr lang="en-US" sz="1800" dirty="0"/>
              <a:t>		-Notice of Recipient’s Grievance Procedures</a:t>
            </a:r>
          </a:p>
          <a:p>
            <a:pPr marL="0" indent="0">
              <a:spcBef>
                <a:spcPts val="0"/>
              </a:spcBef>
              <a:buNone/>
            </a:pPr>
            <a:r>
              <a:rPr lang="en-US" sz="1800" dirty="0"/>
              <a:t>		-Notice on how to Report or File a Complaint Sex 			 Discrimination and/or Complaint of Sexual Harassment</a:t>
            </a:r>
          </a:p>
          <a:p>
            <a:pPr marL="0" indent="0">
              <a:spcBef>
                <a:spcPts val="0"/>
              </a:spcBef>
              <a:buNone/>
            </a:pPr>
            <a:r>
              <a:rPr lang="en-US" sz="1800" dirty="0"/>
              <a:t>		-Notice on how the recipient will respond</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52166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NOTICE STANDARD:</a:t>
            </a:r>
            <a:br>
              <a:rPr lang="en-US" b="1" dirty="0"/>
            </a:br>
            <a:r>
              <a:rPr lang="en-US" b="1" dirty="0"/>
              <a:t>“Actual Knowledge”</a:t>
            </a:r>
          </a:p>
        </p:txBody>
      </p:sp>
      <p:sp>
        <p:nvSpPr>
          <p:cNvPr id="3" name="Content Placeholder 2"/>
          <p:cNvSpPr>
            <a:spLocks noGrp="1"/>
          </p:cNvSpPr>
          <p:nvPr>
            <p:ph idx="1"/>
          </p:nvPr>
        </p:nvSpPr>
        <p:spPr/>
        <p:txBody>
          <a:bodyPr/>
          <a:lstStyle/>
          <a:p>
            <a:r>
              <a:rPr lang="en-US" dirty="0"/>
              <a:t>ED raised the bar when it considers a recipient to be “on notice” of a report of sexual harassment.</a:t>
            </a:r>
          </a:p>
          <a:p>
            <a:r>
              <a:rPr lang="en-US" dirty="0"/>
              <a:t>Important because “notice’ triggers recipient’s duty to stop, prevent, and remedy.</a:t>
            </a:r>
          </a:p>
          <a:p>
            <a:r>
              <a:rPr lang="en-US" dirty="0"/>
              <a:t>Ed imposes an “actual knowledge” notice standard with the 2020 Regs.</a:t>
            </a:r>
          </a:p>
          <a:p>
            <a:r>
              <a:rPr lang="en-US" dirty="0"/>
              <a:t>“Actual Knowledge” states that a K-12 recipient is on notice when any employee in elementary and/or secondary is provided notice of sex harassment.</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363875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“DELIBERATE INDIFFERENCE” STANDARD</a:t>
            </a:r>
          </a:p>
        </p:txBody>
      </p:sp>
      <p:sp>
        <p:nvSpPr>
          <p:cNvPr id="3" name="Content Placeholder 2"/>
          <p:cNvSpPr>
            <a:spLocks noGrp="1"/>
          </p:cNvSpPr>
          <p:nvPr>
            <p:ph idx="1"/>
          </p:nvPr>
        </p:nvSpPr>
        <p:spPr/>
        <p:txBody>
          <a:bodyPr/>
          <a:lstStyle/>
          <a:p>
            <a:r>
              <a:rPr lang="en-US" dirty="0"/>
              <a:t>Upon receipt of information on allegations of sexual harassment, a recipient MUST respond promptly in a manner that is not “deliberately indifferent”. </a:t>
            </a:r>
            <a:r>
              <a:rPr lang="en-US" b="1" i="1" u="sng" dirty="0"/>
              <a:t>Gebser</a:t>
            </a:r>
            <a:r>
              <a:rPr lang="en-US" dirty="0"/>
              <a:t> and </a:t>
            </a:r>
            <a:r>
              <a:rPr lang="en-US" b="1" i="1" u="sng" dirty="0"/>
              <a:t>Davis </a:t>
            </a:r>
            <a:r>
              <a:rPr lang="en-US" dirty="0"/>
              <a:t> caselaw</a:t>
            </a:r>
          </a:p>
          <a:p>
            <a:r>
              <a:rPr lang="en-US" dirty="0"/>
              <a:t>When recipient receives </a:t>
            </a:r>
            <a:r>
              <a:rPr lang="en-US" b="1" dirty="0"/>
              <a:t>“actual notice” </a:t>
            </a:r>
            <a:r>
              <a:rPr lang="en-US" dirty="0"/>
              <a:t>of alleged discrimination, recipient MUST respond in a manner that is not </a:t>
            </a:r>
            <a:r>
              <a:rPr lang="en-US" b="1" dirty="0"/>
              <a:t>“clearly unreasonable in light of known circumstances”. </a:t>
            </a:r>
            <a:r>
              <a:rPr lang="en-US" i="1" u="sng" dirty="0"/>
              <a:t>Davis</a:t>
            </a:r>
            <a:r>
              <a:rPr lang="en-US" dirty="0"/>
              <a:t> </a:t>
            </a:r>
          </a:p>
          <a:p>
            <a:r>
              <a:rPr lang="en-US" dirty="0"/>
              <a:t>Did you act “reasonably”? “Were your actions clearly “unreasonable?”</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410352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JURISDICTION</a:t>
            </a:r>
          </a:p>
        </p:txBody>
      </p:sp>
      <p:sp>
        <p:nvSpPr>
          <p:cNvPr id="3" name="Content Placeholder 2"/>
          <p:cNvSpPr>
            <a:spLocks noGrp="1"/>
          </p:cNvSpPr>
          <p:nvPr>
            <p:ph idx="1"/>
          </p:nvPr>
        </p:nvSpPr>
        <p:spPr/>
        <p:txBody>
          <a:bodyPr/>
          <a:lstStyle/>
          <a:p>
            <a:r>
              <a:rPr lang="en-US" dirty="0"/>
              <a:t>2020 Regs define </a:t>
            </a:r>
            <a:r>
              <a:rPr lang="en-US" b="1" dirty="0"/>
              <a:t>“education program or activity” </a:t>
            </a:r>
            <a:r>
              <a:rPr lang="en-US" dirty="0"/>
              <a:t>as locations, events, or circumstances over which the recipient exercised </a:t>
            </a:r>
            <a:r>
              <a:rPr lang="en-US" b="1" dirty="0"/>
              <a:t>substantial control </a:t>
            </a:r>
            <a:r>
              <a:rPr lang="en-US" dirty="0"/>
              <a:t>over both the </a:t>
            </a:r>
            <a:r>
              <a:rPr lang="en-US" b="1" dirty="0"/>
              <a:t>Respondent</a:t>
            </a:r>
            <a:r>
              <a:rPr lang="en-US" dirty="0"/>
              <a:t> and the </a:t>
            </a:r>
            <a:r>
              <a:rPr lang="en-US" b="1" dirty="0"/>
              <a:t>contex</a:t>
            </a:r>
            <a:r>
              <a:rPr lang="en-US" dirty="0"/>
              <a:t>t in which the sexual harassment occurs. </a:t>
            </a:r>
          </a:p>
          <a:p>
            <a:r>
              <a:rPr lang="en-US" dirty="0"/>
              <a:t>Regulations limit jurisdiction to conduct that occurred in the United States. </a:t>
            </a:r>
          </a:p>
          <a:p>
            <a:r>
              <a:rPr lang="en-US" dirty="0"/>
              <a:t>Jurisdiction is about the nexus to the educational program, not to a physical location.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669590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JURISDCITION: MANDATORY DISMISSAL</a:t>
            </a:r>
          </a:p>
        </p:txBody>
      </p:sp>
      <p:sp>
        <p:nvSpPr>
          <p:cNvPr id="3" name="Content Placeholder 2"/>
          <p:cNvSpPr>
            <a:spLocks noGrp="1"/>
          </p:cNvSpPr>
          <p:nvPr>
            <p:ph idx="1"/>
          </p:nvPr>
        </p:nvSpPr>
        <p:spPr/>
        <p:txBody>
          <a:bodyPr>
            <a:normAutofit lnSpcReduction="10000"/>
          </a:bodyPr>
          <a:lstStyle/>
          <a:p>
            <a:pPr marL="514350" indent="-514350">
              <a:buFont typeface="+mj-lt"/>
              <a:buAutoNum type="romanLcPeriod"/>
            </a:pPr>
            <a:r>
              <a:rPr lang="en-US" sz="2000" dirty="0"/>
              <a:t>If conduct did not occur against a person in the United States; and/or</a:t>
            </a:r>
          </a:p>
          <a:p>
            <a:pPr marL="514350" indent="-514350">
              <a:buFont typeface="+mj-lt"/>
              <a:buAutoNum type="romanLcPeriod"/>
            </a:pPr>
            <a:r>
              <a:rPr lang="en-US" sz="2000" dirty="0"/>
              <a:t>At the time of the filing of a formal complaint, a Complainant is not participating or attempting to participate in the education program or activity of recipient; and/or</a:t>
            </a:r>
          </a:p>
          <a:p>
            <a:pPr marL="514350" indent="-514350">
              <a:buFont typeface="+mj-lt"/>
              <a:buAutoNum type="romanLcPeriod"/>
            </a:pPr>
            <a:r>
              <a:rPr lang="en-US" sz="2000" dirty="0"/>
              <a:t>Conduct did not occur in recipient’s education program or activity, and/or</a:t>
            </a:r>
          </a:p>
          <a:p>
            <a:pPr marL="514350" indent="-514350">
              <a:buFont typeface="+mj-lt"/>
              <a:buAutoNum type="romanLcPeriod"/>
            </a:pPr>
            <a:r>
              <a:rPr lang="en-US" sz="2000" dirty="0"/>
              <a:t>Conduct alleged does not constitute sexual harassment as defined by 106.30, even if proved.</a:t>
            </a:r>
          </a:p>
          <a:p>
            <a:pPr marL="0" indent="0">
              <a:buNone/>
            </a:pPr>
            <a:r>
              <a:rPr lang="en-US" sz="1800" b="1" dirty="0"/>
              <a:t>**Upon dismissal, recipient MUST promptly send written notice of dismissal and reasons simultaneously to the parties.**</a:t>
            </a:r>
          </a:p>
          <a:p>
            <a:pPr marL="514350" indent="-514350">
              <a:buFont typeface="+mj-lt"/>
              <a:buAutoNum type="romanUcPeriod"/>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241013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JURISDICTION: </a:t>
            </a:r>
            <a:br>
              <a:rPr lang="en-US" sz="3600" b="1" dirty="0"/>
            </a:br>
            <a:r>
              <a:rPr lang="en-US" sz="3600" b="1" dirty="0"/>
              <a:t>DISCRETIONARY DISMISSAL</a:t>
            </a:r>
          </a:p>
        </p:txBody>
      </p:sp>
      <p:sp>
        <p:nvSpPr>
          <p:cNvPr id="3" name="Content Placeholder 2"/>
          <p:cNvSpPr>
            <a:spLocks noGrp="1"/>
          </p:cNvSpPr>
          <p:nvPr>
            <p:ph idx="1"/>
          </p:nvPr>
        </p:nvSpPr>
        <p:spPr/>
        <p:txBody>
          <a:bodyPr/>
          <a:lstStyle/>
          <a:p>
            <a:pPr marL="514350" indent="-514350">
              <a:buFont typeface="+mj-lt"/>
              <a:buAutoNum type="romanLcPeriod"/>
            </a:pPr>
            <a:r>
              <a:rPr lang="en-US" dirty="0"/>
              <a:t>Any time during investigation or hearing, a Complainant notifies the TIXC </a:t>
            </a:r>
            <a:r>
              <a:rPr lang="en-US" b="1" dirty="0"/>
              <a:t>in writing </a:t>
            </a:r>
            <a:r>
              <a:rPr lang="en-US" dirty="0"/>
              <a:t>that Complainant would like to withdraw the formal complaint or any allegations therein;</a:t>
            </a:r>
          </a:p>
          <a:p>
            <a:pPr marL="514350" indent="-514350">
              <a:buFont typeface="+mj-lt"/>
              <a:buAutoNum type="romanLcPeriod"/>
            </a:pPr>
            <a:r>
              <a:rPr lang="en-US" dirty="0"/>
              <a:t>Respondent is no longer enrolled or employed by the recipient; or</a:t>
            </a:r>
          </a:p>
          <a:p>
            <a:pPr marL="514350" indent="-514350">
              <a:buFont typeface="+mj-lt"/>
              <a:buAutoNum type="romanLcPeriod"/>
            </a:pPr>
            <a:r>
              <a:rPr lang="en-US" b="1" dirty="0"/>
              <a:t>Specific circumstances prevent the recipient from gathering evidence sufficient to reach a determination as to formal complaint or allegations.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614815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INITIAL ASSESSMENT</a:t>
            </a:r>
          </a:p>
        </p:txBody>
      </p:sp>
      <p:sp>
        <p:nvSpPr>
          <p:cNvPr id="3" name="Content Placeholder 2"/>
          <p:cNvSpPr>
            <a:spLocks noGrp="1"/>
          </p:cNvSpPr>
          <p:nvPr>
            <p:ph idx="1"/>
          </p:nvPr>
        </p:nvSpPr>
        <p:spPr/>
        <p:txBody>
          <a:bodyPr/>
          <a:lstStyle/>
          <a:p>
            <a:r>
              <a:rPr lang="en-US" dirty="0"/>
              <a:t>Previously, “Preliminary Inquiry” and small “</a:t>
            </a:r>
            <a:r>
              <a:rPr lang="en-US" dirty="0" err="1"/>
              <a:t>i</a:t>
            </a:r>
            <a:r>
              <a:rPr lang="en-US" dirty="0"/>
              <a:t> investigation”</a:t>
            </a:r>
          </a:p>
          <a:p>
            <a:r>
              <a:rPr lang="en-US" dirty="0"/>
              <a:t>No longer permitted because Ed’s preamble language speaks against making a reasonable cause determination to proceed.</a:t>
            </a:r>
          </a:p>
          <a:p>
            <a:r>
              <a:rPr lang="en-US" dirty="0"/>
              <a:t>Upon receipt of Formal Complaint, TIXC conducts brief, initial assessment to gather key info to inform jurisdiction, threat, emergency removal, and Complainant’s willingness to participate.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181656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OVERVIEW</a:t>
            </a:r>
          </a:p>
        </p:txBody>
      </p:sp>
      <p:sp>
        <p:nvSpPr>
          <p:cNvPr id="3" name="Content Placeholder 2"/>
          <p:cNvSpPr>
            <a:spLocks noGrp="1"/>
          </p:cNvSpPr>
          <p:nvPr>
            <p:ph idx="1"/>
          </p:nvPr>
        </p:nvSpPr>
        <p:spPr/>
        <p:txBody>
          <a:bodyPr>
            <a:normAutofit fontScale="85000" lnSpcReduction="20000"/>
          </a:bodyPr>
          <a:lstStyle/>
          <a:p>
            <a:r>
              <a:rPr lang="en-US" dirty="0">
                <a:solidFill>
                  <a:schemeClr val="tx1"/>
                </a:solidFill>
              </a:rPr>
              <a:t>Regulatory History and 2020 Compliance Changes</a:t>
            </a:r>
          </a:p>
          <a:p>
            <a:r>
              <a:rPr lang="en-US" dirty="0">
                <a:solidFill>
                  <a:schemeClr val="tx1"/>
                </a:solidFill>
              </a:rPr>
              <a:t>Title IX Coordinator and Title IX Team Role Distinctions</a:t>
            </a:r>
          </a:p>
          <a:p>
            <a:r>
              <a:rPr lang="en-US" dirty="0">
                <a:solidFill>
                  <a:schemeClr val="tx1"/>
                </a:solidFill>
              </a:rPr>
              <a:t>Policy and Procedure Notifications</a:t>
            </a:r>
          </a:p>
          <a:p>
            <a:r>
              <a:rPr lang="en-US" dirty="0">
                <a:solidFill>
                  <a:schemeClr val="tx1"/>
                </a:solidFill>
              </a:rPr>
              <a:t>“Actual Knowledge” and “Deliberate Indifference”</a:t>
            </a:r>
          </a:p>
          <a:p>
            <a:r>
              <a:rPr lang="en-US" dirty="0">
                <a:solidFill>
                  <a:schemeClr val="tx1"/>
                </a:solidFill>
              </a:rPr>
              <a:t>Jurisdiction/Initial Assessment</a:t>
            </a:r>
          </a:p>
          <a:p>
            <a:r>
              <a:rPr lang="en-US" dirty="0">
                <a:solidFill>
                  <a:schemeClr val="tx1"/>
                </a:solidFill>
              </a:rPr>
              <a:t>Dismissal: Mandated and Discretionary</a:t>
            </a:r>
          </a:p>
          <a:p>
            <a:r>
              <a:rPr lang="en-US" dirty="0">
                <a:solidFill>
                  <a:schemeClr val="tx1"/>
                </a:solidFill>
              </a:rPr>
              <a:t>2020 Regulation Terminology /Definitions</a:t>
            </a:r>
          </a:p>
          <a:p>
            <a:r>
              <a:rPr lang="en-US" dirty="0">
                <a:solidFill>
                  <a:schemeClr val="tx1"/>
                </a:solidFill>
              </a:rPr>
              <a:t>Supportive Measures</a:t>
            </a:r>
          </a:p>
          <a:p>
            <a:r>
              <a:rPr lang="en-US" dirty="0">
                <a:solidFill>
                  <a:schemeClr val="tx1"/>
                </a:solidFill>
              </a:rPr>
              <a:t>Title IX Process</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sp>
        <p:nvSpPr>
          <p:cNvPr id="4" name="Footer Placeholder 3"/>
          <p:cNvSpPr>
            <a:spLocks noGrp="1"/>
          </p:cNvSpPr>
          <p:nvPr>
            <p:ph type="ftr" sz="quarter" idx="11"/>
          </p:nvPr>
        </p:nvSpPr>
        <p:spPr/>
        <p:txBody>
          <a:bodyPr/>
          <a:lstStyle/>
          <a:p>
            <a:r>
              <a:rPr lang="en-US" dirty="0"/>
              <a:t>© 2020 Katie Clifford, Esq. all rights reserved</a:t>
            </a:r>
          </a:p>
        </p:txBody>
      </p:sp>
    </p:spTree>
    <p:extLst>
      <p:ext uri="{BB962C8B-B14F-4D97-AF65-F5344CB8AC3E}">
        <p14:creationId xmlns:p14="http://schemas.microsoft.com/office/powerpoint/2010/main" val="4085674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2020 TERMINOLOGY </a:t>
            </a:r>
          </a:p>
        </p:txBody>
      </p:sp>
      <p:sp>
        <p:nvSpPr>
          <p:cNvPr id="3" name="Content Placeholder 2"/>
          <p:cNvSpPr>
            <a:spLocks noGrp="1"/>
          </p:cNvSpPr>
          <p:nvPr>
            <p:ph idx="1"/>
          </p:nvPr>
        </p:nvSpPr>
        <p:spPr/>
        <p:txBody>
          <a:bodyPr/>
          <a:lstStyle/>
          <a:p>
            <a:r>
              <a:rPr lang="en-US" dirty="0"/>
              <a:t>Recipient</a:t>
            </a:r>
          </a:p>
          <a:p>
            <a:r>
              <a:rPr lang="en-US" dirty="0"/>
              <a:t>Complainant</a:t>
            </a:r>
          </a:p>
          <a:p>
            <a:r>
              <a:rPr lang="en-US" dirty="0"/>
              <a:t>Respondent</a:t>
            </a:r>
          </a:p>
          <a:p>
            <a:r>
              <a:rPr lang="en-US" dirty="0"/>
              <a:t>Formal Complaint</a:t>
            </a:r>
          </a:p>
          <a:p>
            <a:r>
              <a:rPr lang="en-US" dirty="0"/>
              <a:t>Grievance Process</a:t>
            </a:r>
          </a:p>
          <a:p>
            <a:r>
              <a:rPr lang="en-US" dirty="0"/>
              <a:t>Sexual Harassment</a:t>
            </a:r>
          </a:p>
          <a:p>
            <a:pPr marL="0" indent="0">
              <a:spcBef>
                <a:spcPts val="0"/>
              </a:spcBef>
              <a:buNone/>
            </a:pPr>
            <a:r>
              <a:rPr lang="en-US" dirty="0"/>
              <a:t>	- Quid Pro Quo</a:t>
            </a:r>
          </a:p>
          <a:p>
            <a:pPr marL="0" indent="0">
              <a:spcBef>
                <a:spcPts val="0"/>
              </a:spcBef>
              <a:buNone/>
            </a:pPr>
            <a:r>
              <a:rPr lang="en-US" dirty="0"/>
              <a:t>	 -Hostile Environment</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20853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106.30:</a:t>
            </a:r>
            <a:br>
              <a:rPr lang="en-US" b="1" dirty="0"/>
            </a:br>
            <a:r>
              <a:rPr lang="en-US" b="1" dirty="0"/>
              <a:t>Sexual Harassment</a:t>
            </a:r>
          </a:p>
        </p:txBody>
      </p:sp>
      <p:sp>
        <p:nvSpPr>
          <p:cNvPr id="3" name="Content Placeholder 2"/>
          <p:cNvSpPr>
            <a:spLocks noGrp="1"/>
          </p:cNvSpPr>
          <p:nvPr>
            <p:ph idx="1"/>
          </p:nvPr>
        </p:nvSpPr>
        <p:spPr/>
        <p:txBody>
          <a:bodyPr/>
          <a:lstStyle/>
          <a:p>
            <a:r>
              <a:rPr lang="en-US" dirty="0"/>
              <a:t>Quid Pro Quo</a:t>
            </a:r>
          </a:p>
          <a:p>
            <a:r>
              <a:rPr lang="en-US" dirty="0"/>
              <a:t>Hostile Environment</a:t>
            </a:r>
          </a:p>
          <a:p>
            <a:r>
              <a:rPr lang="en-US" dirty="0"/>
              <a:t>Dating Violence</a:t>
            </a:r>
          </a:p>
          <a:p>
            <a:r>
              <a:rPr lang="en-US" dirty="0"/>
              <a:t>Domestic Violence</a:t>
            </a:r>
          </a:p>
          <a:p>
            <a:r>
              <a:rPr lang="en-US" dirty="0"/>
              <a:t>Sexual Assault</a:t>
            </a:r>
          </a:p>
          <a:p>
            <a:r>
              <a:rPr lang="en-US" dirty="0"/>
              <a:t>Stalking</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1831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106.30:</a:t>
            </a:r>
            <a:br>
              <a:rPr lang="en-US" b="1" dirty="0"/>
            </a:br>
            <a:r>
              <a:rPr lang="en-US" b="1" dirty="0"/>
              <a:t>Sexual Harassment</a:t>
            </a:r>
          </a:p>
        </p:txBody>
      </p:sp>
      <p:sp>
        <p:nvSpPr>
          <p:cNvPr id="3" name="Content Placeholder 2"/>
          <p:cNvSpPr>
            <a:spLocks noGrp="1"/>
          </p:cNvSpPr>
          <p:nvPr>
            <p:ph idx="1"/>
          </p:nvPr>
        </p:nvSpPr>
        <p:spPr/>
        <p:txBody>
          <a:bodyPr/>
          <a:lstStyle/>
          <a:p>
            <a:pPr marL="0" indent="0">
              <a:buNone/>
            </a:pPr>
            <a:r>
              <a:rPr lang="en-US" dirty="0"/>
              <a:t>Sexual Harassment can be committed by </a:t>
            </a:r>
            <a:r>
              <a:rPr lang="en-US" b="1" dirty="0"/>
              <a:t>any person</a:t>
            </a:r>
            <a:r>
              <a:rPr lang="en-US" dirty="0"/>
              <a:t> upon any other person, regardless of sex, sexual orientation, and/or gender identity of those involved. </a:t>
            </a:r>
          </a:p>
          <a:p>
            <a:pPr marL="0" indent="0">
              <a:buNone/>
            </a:pPr>
            <a:r>
              <a:rPr lang="en-US" dirty="0"/>
              <a:t>Sexual Harassment is an umbrella category includes: sexual harassment, sexual assault, domestic violence, dating violence, and stalking.</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068817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106.30:</a:t>
            </a:r>
            <a:br>
              <a:rPr lang="en-US" b="1" dirty="0"/>
            </a:br>
            <a:r>
              <a:rPr lang="en-US" b="1" dirty="0"/>
              <a:t>Sexual Harassment</a:t>
            </a:r>
          </a:p>
        </p:txBody>
      </p:sp>
      <p:sp>
        <p:nvSpPr>
          <p:cNvPr id="3" name="Content Placeholder 2"/>
          <p:cNvSpPr>
            <a:spLocks noGrp="1"/>
          </p:cNvSpPr>
          <p:nvPr>
            <p:ph idx="1"/>
          </p:nvPr>
        </p:nvSpPr>
        <p:spPr/>
        <p:txBody>
          <a:bodyPr>
            <a:normAutofit lnSpcReduction="10000"/>
          </a:bodyPr>
          <a:lstStyle/>
          <a:p>
            <a:r>
              <a:rPr lang="en-US" b="1" dirty="0"/>
              <a:t>Quid Pro Quo</a:t>
            </a:r>
          </a:p>
          <a:p>
            <a:pPr marL="0" indent="0">
              <a:spcBef>
                <a:spcPts val="0"/>
              </a:spcBef>
              <a:buNone/>
            </a:pPr>
            <a:r>
              <a:rPr lang="en-US" dirty="0"/>
              <a:t>	-An </a:t>
            </a:r>
            <a:r>
              <a:rPr lang="en-US" b="1" dirty="0"/>
              <a:t>employee </a:t>
            </a:r>
            <a:r>
              <a:rPr lang="en-US" dirty="0"/>
              <a:t>of recipient conditioning the 	provision of an aid, benefit, or service of the 	recipient on an individual’s participation in 	unwelcome sexual conduct;</a:t>
            </a:r>
          </a:p>
          <a:p>
            <a:pPr marL="0" indent="0">
              <a:spcBef>
                <a:spcPts val="0"/>
              </a:spcBef>
              <a:buNone/>
            </a:pPr>
            <a:endParaRPr lang="en-US" dirty="0"/>
          </a:p>
          <a:p>
            <a:r>
              <a:rPr lang="en-US" b="1" dirty="0"/>
              <a:t>“Hostile Environment”</a:t>
            </a:r>
          </a:p>
          <a:p>
            <a:pPr marL="0" indent="0">
              <a:spcBef>
                <a:spcPts val="0"/>
              </a:spcBef>
              <a:buNone/>
            </a:pPr>
            <a:r>
              <a:rPr lang="en-US" dirty="0"/>
              <a:t>	-Unwelcome conduct determined by a 	</a:t>
            </a:r>
            <a:r>
              <a:rPr lang="en-US" b="1" dirty="0"/>
              <a:t>reasonable person </a:t>
            </a:r>
            <a:r>
              <a:rPr lang="en-US" dirty="0"/>
              <a:t>to be so </a:t>
            </a:r>
            <a:r>
              <a:rPr lang="en-US" b="1" dirty="0"/>
              <a:t>severe, pervasive, 	</a:t>
            </a:r>
            <a:r>
              <a:rPr lang="en-US" b="1" u="sng" dirty="0"/>
              <a:t>and</a:t>
            </a:r>
            <a:r>
              <a:rPr lang="en-US" b="1" dirty="0"/>
              <a:t> objectively offensive </a:t>
            </a:r>
            <a:r>
              <a:rPr lang="en-US" dirty="0"/>
              <a:t>that it effectively 	denies a person equal access to the recipient’s 	educational program or activity.</a:t>
            </a:r>
            <a:endParaRPr lang="en-US" u="sng"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294493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106.30:</a:t>
            </a:r>
            <a:br>
              <a:rPr lang="en-US" b="1" dirty="0"/>
            </a:br>
            <a:r>
              <a:rPr lang="en-US" b="1" dirty="0"/>
              <a:t>Sexual Harassment</a:t>
            </a:r>
          </a:p>
        </p:txBody>
      </p:sp>
      <p:sp>
        <p:nvSpPr>
          <p:cNvPr id="3" name="Content Placeholder 2"/>
          <p:cNvSpPr>
            <a:spLocks noGrp="1"/>
          </p:cNvSpPr>
          <p:nvPr>
            <p:ph idx="1"/>
          </p:nvPr>
        </p:nvSpPr>
        <p:spPr/>
        <p:txBody>
          <a:bodyPr/>
          <a:lstStyle/>
          <a:p>
            <a:r>
              <a:rPr lang="en-US" b="1" dirty="0"/>
              <a:t>Sexual Assault</a:t>
            </a:r>
          </a:p>
          <a:p>
            <a:pPr marL="0" indent="0">
              <a:spcBef>
                <a:spcPts val="0"/>
              </a:spcBef>
              <a:buNone/>
            </a:pPr>
            <a:r>
              <a:rPr lang="en-US" b="1" dirty="0"/>
              <a:t>	-Sex offenses, Forcible</a:t>
            </a:r>
            <a:r>
              <a:rPr lang="en-US" dirty="0"/>
              <a:t>: A sexual act directed 	against another person, </a:t>
            </a:r>
            <a:r>
              <a:rPr lang="en-US" b="1" dirty="0"/>
              <a:t>without the consent </a:t>
            </a:r>
            <a:r>
              <a:rPr lang="en-US" dirty="0"/>
              <a:t>of 	the Complainant including instances where the 	Complainant is incapable of giving consent. 	(Forcible rape, forcible sodomy, sexual assault 	with an object, forcible fondling)</a:t>
            </a:r>
          </a:p>
          <a:p>
            <a:pPr marL="0" indent="0">
              <a:spcBef>
                <a:spcPts val="0"/>
              </a:spcBef>
              <a:buNone/>
            </a:pPr>
            <a:endParaRPr lang="en-US" b="1" dirty="0"/>
          </a:p>
          <a:p>
            <a:pPr marL="0" indent="0">
              <a:spcBef>
                <a:spcPts val="0"/>
              </a:spcBef>
              <a:buNone/>
            </a:pPr>
            <a:r>
              <a:rPr lang="en-US" b="1" dirty="0"/>
              <a:t>	-Sex offenses, Nonforcible: </a:t>
            </a:r>
            <a:r>
              <a:rPr lang="en-US" dirty="0"/>
              <a:t>Nonforcible sexual 	intercourse. (Incest or Statutory Rape)</a:t>
            </a: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234025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106.30:</a:t>
            </a:r>
            <a:br>
              <a:rPr lang="en-US" b="1" dirty="0"/>
            </a:br>
            <a:r>
              <a:rPr lang="en-US" b="1" dirty="0"/>
              <a:t>Sexual Harassment</a:t>
            </a:r>
          </a:p>
        </p:txBody>
      </p:sp>
      <p:sp>
        <p:nvSpPr>
          <p:cNvPr id="3" name="Content Placeholder 2"/>
          <p:cNvSpPr>
            <a:spLocks noGrp="1"/>
          </p:cNvSpPr>
          <p:nvPr>
            <p:ph idx="1"/>
          </p:nvPr>
        </p:nvSpPr>
        <p:spPr/>
        <p:txBody>
          <a:bodyPr/>
          <a:lstStyle/>
          <a:p>
            <a:r>
              <a:rPr lang="en-US" b="1" dirty="0"/>
              <a:t>Dating Violence</a:t>
            </a:r>
          </a:p>
          <a:p>
            <a:r>
              <a:rPr lang="en-US" b="1" dirty="0"/>
              <a:t>Domestic Violence</a:t>
            </a:r>
          </a:p>
          <a:p>
            <a:r>
              <a:rPr lang="en-US" b="1" dirty="0"/>
              <a:t>Stalking</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856235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SUPPORTIVE MEASURES</a:t>
            </a:r>
          </a:p>
        </p:txBody>
      </p:sp>
      <p:sp>
        <p:nvSpPr>
          <p:cNvPr id="3" name="Content Placeholder 2"/>
          <p:cNvSpPr>
            <a:spLocks noGrp="1"/>
          </p:cNvSpPr>
          <p:nvPr>
            <p:ph idx="1"/>
          </p:nvPr>
        </p:nvSpPr>
        <p:spPr/>
        <p:txBody>
          <a:bodyPr>
            <a:normAutofit lnSpcReduction="10000"/>
          </a:bodyPr>
          <a:lstStyle/>
          <a:p>
            <a:r>
              <a:rPr lang="en-US" dirty="0"/>
              <a:t>Previously, “interim measures” goal was to restore and preserve access while investigation and resolution process occurred.</a:t>
            </a:r>
          </a:p>
          <a:p>
            <a:r>
              <a:rPr lang="en-US" dirty="0"/>
              <a:t>Supportive measures may also be instituted as “remedies” after a final resolution.</a:t>
            </a:r>
          </a:p>
          <a:p>
            <a:r>
              <a:rPr lang="en-US" dirty="0"/>
              <a:t>Supportive Measures: “Non-disciplinary, non-punitive individualized services offered as </a:t>
            </a:r>
            <a:r>
              <a:rPr lang="en-US" b="1" dirty="0"/>
              <a:t>appropriate, as reasonably available</a:t>
            </a:r>
            <a:r>
              <a:rPr lang="en-US" dirty="0"/>
              <a:t>, and without fee or charge to the complainant or respondent before or after the filing of the formal complaint or where no formal complaint is filed.</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744199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Title IX PROCESS:</a:t>
            </a:r>
            <a:br>
              <a:rPr lang="en-US" b="1" dirty="0"/>
            </a:br>
            <a:r>
              <a:rPr lang="en-US" b="1" dirty="0"/>
              <a:t>Prompt Process</a:t>
            </a:r>
          </a:p>
        </p:txBody>
      </p:sp>
      <p:sp>
        <p:nvSpPr>
          <p:cNvPr id="3" name="Content Placeholder 2"/>
          <p:cNvSpPr>
            <a:spLocks noGrp="1"/>
          </p:cNvSpPr>
          <p:nvPr>
            <p:ph idx="1"/>
          </p:nvPr>
        </p:nvSpPr>
        <p:spPr/>
        <p:txBody>
          <a:bodyPr/>
          <a:lstStyle/>
          <a:p>
            <a:r>
              <a:rPr lang="en-US" dirty="0"/>
              <a:t>2020 Regs require “reasonably prompt” timeframes for investigation and resolution.</a:t>
            </a:r>
          </a:p>
          <a:p>
            <a:r>
              <a:rPr lang="en-US" dirty="0"/>
              <a:t>New Regs no specific timeline target except to require prompt resolutions, avoid unreasonable, bureaucratic delays. (previously 60 day target)</a:t>
            </a:r>
          </a:p>
          <a:p>
            <a:r>
              <a:rPr lang="en-US" dirty="0"/>
              <a:t>Prompt in K-12 should be completed within a week or so, maybe, more complicated a little longer.</a:t>
            </a:r>
          </a:p>
          <a:p>
            <a:r>
              <a:rPr lang="en-US" dirty="0"/>
              <a:t>Parallel law enforcement process is not a substitute for obligation of recipient or to act remedially.</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188216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Title IX Process: </a:t>
            </a:r>
            <a:br>
              <a:rPr lang="en-US" b="1" dirty="0"/>
            </a:br>
            <a:r>
              <a:rPr lang="en-US" b="1" dirty="0"/>
              <a:t>Review Timeframes</a:t>
            </a:r>
          </a:p>
        </p:txBody>
      </p:sp>
      <p:sp>
        <p:nvSpPr>
          <p:cNvPr id="3" name="Content Placeholder 2"/>
          <p:cNvSpPr>
            <a:spLocks noGrp="1"/>
          </p:cNvSpPr>
          <p:nvPr>
            <p:ph idx="1"/>
          </p:nvPr>
        </p:nvSpPr>
        <p:spPr/>
        <p:txBody>
          <a:bodyPr/>
          <a:lstStyle/>
          <a:p>
            <a:r>
              <a:rPr lang="en-US" dirty="0"/>
              <a:t>2020 Regs require a ten (10) day review and comment period for all related evidence prior to the finalization of investigation report.</a:t>
            </a:r>
          </a:p>
          <a:p>
            <a:pPr marL="0" indent="0">
              <a:buNone/>
            </a:pPr>
            <a:endParaRPr lang="en-US" dirty="0"/>
          </a:p>
          <a:p>
            <a:r>
              <a:rPr lang="en-US" dirty="0"/>
              <a:t>Hearing cannot be scheduled sooner than ten (10) days after the delivery of the final investigation report.</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245859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FORMAL INVESTIGATION:</a:t>
            </a:r>
            <a:br>
              <a:rPr lang="en-US" sz="3600" b="1" dirty="0"/>
            </a:br>
            <a:r>
              <a:rPr lang="en-US" sz="3600" b="1" dirty="0"/>
              <a:t>“due process” Requirements</a:t>
            </a:r>
          </a:p>
        </p:txBody>
      </p:sp>
      <p:sp>
        <p:nvSpPr>
          <p:cNvPr id="3" name="Content Placeholder 2"/>
          <p:cNvSpPr>
            <a:spLocks noGrp="1"/>
          </p:cNvSpPr>
          <p:nvPr>
            <p:ph idx="1"/>
          </p:nvPr>
        </p:nvSpPr>
        <p:spPr/>
        <p:txBody>
          <a:bodyPr>
            <a:normAutofit fontScale="85000" lnSpcReduction="20000"/>
          </a:bodyPr>
          <a:lstStyle/>
          <a:p>
            <a:r>
              <a:rPr lang="en-US" sz="1800" dirty="0"/>
              <a:t>2020 Regulatory changes focus on providing “due process” protections for Respondents.</a:t>
            </a:r>
          </a:p>
          <a:p>
            <a:r>
              <a:rPr lang="en-US" sz="1800" dirty="0"/>
              <a:t>Treat Complainants and Respondents Equitably</a:t>
            </a:r>
          </a:p>
          <a:p>
            <a:r>
              <a:rPr lang="en-US" sz="1800" dirty="0"/>
              <a:t>Allow parties to present and suggest witnesses and submit inculpatory and exculpatory evidence</a:t>
            </a:r>
          </a:p>
          <a:p>
            <a:r>
              <a:rPr lang="en-US" sz="1800" dirty="0"/>
              <a:t>Complete an objective evaluation of relevant evidence.</a:t>
            </a:r>
          </a:p>
          <a:p>
            <a:r>
              <a:rPr lang="en-US" sz="1800" dirty="0"/>
              <a:t>Presumption Respondent not responsible until determination made at conclusion of grievance process.</a:t>
            </a:r>
          </a:p>
          <a:p>
            <a:r>
              <a:rPr lang="en-US" sz="1800" dirty="0"/>
              <a:t>Burden of proof and collection of evidence on recipient.</a:t>
            </a:r>
          </a:p>
          <a:p>
            <a:r>
              <a:rPr lang="en-US" sz="1800" dirty="0"/>
              <a:t>No restriction on party’s ability to discuss allegations, gather, and present evidence.</a:t>
            </a:r>
          </a:p>
          <a:p>
            <a:r>
              <a:rPr lang="en-US" sz="1800" dirty="0"/>
              <a:t>Regulations acknowledge legal rights parents/guardians to file complaint on behalf of a party.</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2691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OVERVIEW</a:t>
            </a:r>
          </a:p>
        </p:txBody>
      </p:sp>
      <p:sp>
        <p:nvSpPr>
          <p:cNvPr id="3" name="Content Placeholder 2"/>
          <p:cNvSpPr>
            <a:spLocks noGrp="1"/>
          </p:cNvSpPr>
          <p:nvPr>
            <p:ph idx="1"/>
          </p:nvPr>
        </p:nvSpPr>
        <p:spPr/>
        <p:txBody>
          <a:bodyPr/>
          <a:lstStyle/>
          <a:p>
            <a:r>
              <a:rPr lang="en-US" dirty="0">
                <a:solidFill>
                  <a:schemeClr val="tx1"/>
                </a:solidFill>
              </a:rPr>
              <a:t>Bias and Conflicts of Interest</a:t>
            </a:r>
          </a:p>
          <a:p>
            <a:r>
              <a:rPr lang="en-US" dirty="0">
                <a:solidFill>
                  <a:schemeClr val="tx1"/>
                </a:solidFill>
              </a:rPr>
              <a:t>Standard of Evidence</a:t>
            </a:r>
          </a:p>
          <a:p>
            <a:r>
              <a:rPr lang="en-US" dirty="0">
                <a:solidFill>
                  <a:schemeClr val="tx1"/>
                </a:solidFill>
              </a:rPr>
              <a:t>Intersection Title VII and Title IX</a:t>
            </a:r>
          </a:p>
          <a:p>
            <a:r>
              <a:rPr lang="en-US" dirty="0">
                <a:solidFill>
                  <a:schemeClr val="tx1"/>
                </a:solidFill>
              </a:rPr>
              <a:t>Retaliation</a:t>
            </a:r>
          </a:p>
          <a:p>
            <a:r>
              <a:rPr lang="en-US" dirty="0">
                <a:solidFill>
                  <a:schemeClr val="tx1"/>
                </a:solidFill>
              </a:rPr>
              <a:t>Appeals</a:t>
            </a:r>
          </a:p>
          <a:p>
            <a:r>
              <a:rPr lang="en-US" dirty="0">
                <a:solidFill>
                  <a:schemeClr val="tx1"/>
                </a:solidFill>
              </a:rPr>
              <a:t>Record Keeping</a:t>
            </a:r>
          </a:p>
          <a:p>
            <a:endParaRPr lang="en-US" dirty="0"/>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663483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FORMAL INVESTIGATION:</a:t>
            </a:r>
            <a:br>
              <a:rPr lang="en-US" sz="3600" b="1" dirty="0"/>
            </a:br>
            <a:r>
              <a:rPr lang="en-US" sz="3600" b="1" dirty="0"/>
              <a:t>Notice of Investigation/Allegation</a:t>
            </a:r>
          </a:p>
        </p:txBody>
      </p:sp>
      <p:sp>
        <p:nvSpPr>
          <p:cNvPr id="3" name="Content Placeholder 2"/>
          <p:cNvSpPr>
            <a:spLocks noGrp="1"/>
          </p:cNvSpPr>
          <p:nvPr>
            <p:ph idx="1"/>
          </p:nvPr>
        </p:nvSpPr>
        <p:spPr/>
        <p:txBody>
          <a:bodyPr>
            <a:normAutofit lnSpcReduction="10000"/>
          </a:bodyPr>
          <a:lstStyle/>
          <a:p>
            <a:pPr marL="0" indent="0">
              <a:buNone/>
            </a:pPr>
            <a:r>
              <a:rPr lang="en-US" b="1" dirty="0"/>
              <a:t>Notice of Investigation/Allegation (NOIA)</a:t>
            </a:r>
          </a:p>
          <a:p>
            <a:pPr>
              <a:spcBef>
                <a:spcPts val="0"/>
              </a:spcBef>
              <a:buFont typeface="Arial"/>
              <a:buChar char="•"/>
            </a:pPr>
            <a:r>
              <a:rPr lang="en-US" dirty="0"/>
              <a:t>Identities of parties involved (if known)</a:t>
            </a:r>
          </a:p>
          <a:p>
            <a:pPr>
              <a:spcBef>
                <a:spcPts val="0"/>
              </a:spcBef>
              <a:buFont typeface="Arial"/>
              <a:buChar char="•"/>
            </a:pPr>
            <a:r>
              <a:rPr lang="en-US" dirty="0"/>
              <a:t>Specific policy sections alleged to be violated</a:t>
            </a:r>
          </a:p>
          <a:p>
            <a:pPr>
              <a:spcBef>
                <a:spcPts val="0"/>
              </a:spcBef>
              <a:buFont typeface="Arial"/>
              <a:buChar char="•"/>
            </a:pPr>
            <a:r>
              <a:rPr lang="en-US" dirty="0"/>
              <a:t>Conduct considered sexual harassment/     discrimination/retaliation</a:t>
            </a:r>
          </a:p>
          <a:p>
            <a:pPr>
              <a:spcBef>
                <a:spcPts val="0"/>
              </a:spcBef>
              <a:buFont typeface="Arial"/>
              <a:buChar char="•"/>
            </a:pPr>
            <a:r>
              <a:rPr lang="en-US" dirty="0"/>
              <a:t>Date(s) of alleged incident(s)</a:t>
            </a:r>
          </a:p>
          <a:p>
            <a:pPr>
              <a:spcBef>
                <a:spcPts val="0"/>
              </a:spcBef>
              <a:buFont typeface="Arial"/>
              <a:buChar char="•"/>
            </a:pPr>
            <a:r>
              <a:rPr lang="en-US" dirty="0"/>
              <a:t>Location(s) of incident(s)</a:t>
            </a:r>
          </a:p>
          <a:p>
            <a:pPr>
              <a:spcBef>
                <a:spcPts val="0"/>
              </a:spcBef>
              <a:buFont typeface="Arial"/>
              <a:buChar char="•"/>
            </a:pPr>
            <a:r>
              <a:rPr lang="en-US" dirty="0"/>
              <a:t>Statement Respondent presumed “not responsible” until determination made via grievance process</a:t>
            </a:r>
          </a:p>
          <a:p>
            <a:pPr>
              <a:spcBef>
                <a:spcPts val="0"/>
              </a:spcBef>
              <a:buFont typeface="Arial"/>
              <a:buChar char="•"/>
            </a:pPr>
            <a:r>
              <a:rPr lang="en-US" dirty="0"/>
              <a:t>Statement parties an advisor of choice, attorney</a:t>
            </a:r>
          </a:p>
          <a:p>
            <a:pPr>
              <a:spcBef>
                <a:spcPts val="0"/>
              </a:spcBef>
              <a:buFont typeface="Arial"/>
              <a:buChar char="•"/>
            </a:pPr>
            <a:r>
              <a:rPr lang="en-US" dirty="0"/>
              <a:t>Expectation of truthfulness and consequences of false statements or submitting false information</a:t>
            </a:r>
          </a:p>
          <a:p>
            <a:pPr marL="0" indent="0">
              <a:spcBef>
                <a:spcPts val="0"/>
              </a:spcBef>
              <a:buNone/>
            </a:pPr>
            <a:endParaRPr lang="en-US" dirty="0"/>
          </a:p>
          <a:p>
            <a:pPr marL="0" indent="0">
              <a:spcBef>
                <a:spcPts val="0"/>
              </a:spcBef>
              <a:buNone/>
            </a:pPr>
            <a:endParaRPr lang="en-US" b="1"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725459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FORMAL INVESTIGATION:</a:t>
            </a:r>
            <a:br>
              <a:rPr lang="en-US" sz="3600" b="1" dirty="0"/>
            </a:br>
            <a:r>
              <a:rPr lang="en-US" sz="3600" b="1" dirty="0"/>
              <a:t>Notice of Interview or Meetings</a:t>
            </a:r>
          </a:p>
        </p:txBody>
      </p:sp>
      <p:sp>
        <p:nvSpPr>
          <p:cNvPr id="3" name="Content Placeholder 2"/>
          <p:cNvSpPr>
            <a:spLocks noGrp="1"/>
          </p:cNvSpPr>
          <p:nvPr>
            <p:ph idx="1"/>
          </p:nvPr>
        </p:nvSpPr>
        <p:spPr/>
        <p:txBody>
          <a:bodyPr>
            <a:normAutofit lnSpcReduction="10000"/>
          </a:bodyPr>
          <a:lstStyle/>
          <a:p>
            <a:r>
              <a:rPr lang="en-US" dirty="0"/>
              <a:t>Recipient MUST provide clear written notice to parties before any interview or meeting.</a:t>
            </a:r>
          </a:p>
          <a:p>
            <a:r>
              <a:rPr lang="en-US" dirty="0"/>
              <a:t>Notice of Interview MUST Include:</a:t>
            </a:r>
          </a:p>
          <a:p>
            <a:pPr marL="0" indent="0">
              <a:spcBef>
                <a:spcPts val="0"/>
              </a:spcBef>
              <a:buNone/>
            </a:pPr>
            <a:r>
              <a:rPr lang="en-US" dirty="0"/>
              <a:t>	-Date </a:t>
            </a:r>
          </a:p>
          <a:p>
            <a:pPr marL="0" indent="0">
              <a:spcBef>
                <a:spcPts val="0"/>
              </a:spcBef>
              <a:buNone/>
            </a:pPr>
            <a:r>
              <a:rPr lang="en-US" dirty="0"/>
              <a:t>	-Time</a:t>
            </a:r>
          </a:p>
          <a:p>
            <a:pPr marL="0" indent="0">
              <a:spcBef>
                <a:spcPts val="0"/>
              </a:spcBef>
              <a:buNone/>
            </a:pPr>
            <a:r>
              <a:rPr lang="en-US" dirty="0"/>
              <a:t>	-Location</a:t>
            </a:r>
          </a:p>
          <a:p>
            <a:pPr marL="0" indent="0">
              <a:spcBef>
                <a:spcPts val="0"/>
              </a:spcBef>
              <a:buNone/>
            </a:pPr>
            <a:r>
              <a:rPr lang="en-US" dirty="0"/>
              <a:t>	-Participants</a:t>
            </a:r>
          </a:p>
          <a:p>
            <a:pPr marL="0" indent="0">
              <a:spcBef>
                <a:spcPts val="0"/>
              </a:spcBef>
              <a:buNone/>
            </a:pPr>
            <a:r>
              <a:rPr lang="en-US" dirty="0"/>
              <a:t>	-Purpose of interview or meeting</a:t>
            </a:r>
          </a:p>
          <a:p>
            <a:pPr marL="0" indent="0">
              <a:spcBef>
                <a:spcPts val="0"/>
              </a:spcBef>
              <a:buNone/>
            </a:pPr>
            <a:endParaRPr lang="en-US" dirty="0"/>
          </a:p>
          <a:p>
            <a:pPr marL="0" indent="0">
              <a:spcBef>
                <a:spcPts val="0"/>
              </a:spcBef>
              <a:buNone/>
            </a:pPr>
            <a:r>
              <a:rPr lang="en-US" b="1" dirty="0"/>
              <a:t>***Notice MUST be provided for each interview and/or meeting***</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453133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FORMAL INVESTIGATION:</a:t>
            </a:r>
            <a:br>
              <a:rPr lang="en-US" sz="3600" b="1" dirty="0"/>
            </a:br>
            <a:r>
              <a:rPr lang="en-US" sz="3600" b="1" dirty="0"/>
              <a:t>Advisors</a:t>
            </a:r>
          </a:p>
        </p:txBody>
      </p:sp>
      <p:sp>
        <p:nvSpPr>
          <p:cNvPr id="3" name="Content Placeholder 2"/>
          <p:cNvSpPr>
            <a:spLocks noGrp="1"/>
          </p:cNvSpPr>
          <p:nvPr>
            <p:ph idx="1"/>
          </p:nvPr>
        </p:nvSpPr>
        <p:spPr/>
        <p:txBody>
          <a:bodyPr/>
          <a:lstStyle/>
          <a:p>
            <a:pPr marL="0" indent="0">
              <a:buNone/>
            </a:pPr>
            <a:r>
              <a:rPr lang="en-US" dirty="0"/>
              <a:t>2020 Regs require all parties entitled to an </a:t>
            </a:r>
            <a:r>
              <a:rPr lang="en-US" b="1" dirty="0"/>
              <a:t>advisor of their choice </a:t>
            </a:r>
            <a:r>
              <a:rPr lang="en-US" dirty="0"/>
              <a:t>present during the grievance process.</a:t>
            </a:r>
          </a:p>
          <a:p>
            <a:pPr marL="0" indent="0">
              <a:buNone/>
            </a:pPr>
            <a:r>
              <a:rPr lang="en-US" dirty="0"/>
              <a:t>Recipients CANNOT limit the choice of the advisor in any way-faculty, staff, coach, attorney, parent, friend, union rep, community advocate, etc.</a:t>
            </a:r>
          </a:p>
          <a:p>
            <a:pPr marL="0" indent="0">
              <a:buNone/>
            </a:pPr>
            <a:r>
              <a:rPr lang="en-US" dirty="0"/>
              <a:t>Advisors should be available to participate.</a:t>
            </a:r>
          </a:p>
          <a:p>
            <a:pPr marL="0" indent="0">
              <a:buNone/>
            </a:pPr>
            <a:r>
              <a:rPr lang="en-US" dirty="0"/>
              <a:t>Can restrict advisor participation, but not presence. However, restrict equally to all parties.</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1068027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FORMAL INVESTIGATION:</a:t>
            </a:r>
            <a:br>
              <a:rPr lang="en-US" sz="3600" b="1" dirty="0"/>
            </a:br>
            <a:r>
              <a:rPr lang="en-US" sz="3600" b="1" dirty="0"/>
              <a:t>Bias and Conflict of Interest</a:t>
            </a:r>
          </a:p>
        </p:txBody>
      </p:sp>
      <p:sp>
        <p:nvSpPr>
          <p:cNvPr id="3" name="Content Placeholder 2"/>
          <p:cNvSpPr>
            <a:spLocks noGrp="1"/>
          </p:cNvSpPr>
          <p:nvPr>
            <p:ph idx="1"/>
          </p:nvPr>
        </p:nvSpPr>
        <p:spPr/>
        <p:txBody>
          <a:bodyPr>
            <a:normAutofit fontScale="77500" lnSpcReduction="20000"/>
          </a:bodyPr>
          <a:lstStyle/>
          <a:p>
            <a:r>
              <a:rPr lang="en-US" dirty="0"/>
              <a:t>2020 Regs require recipients to ensure coordinators, investigators, decision-makers (including appeal decision-makers) do not have conflicts of interest or bias against the parties.</a:t>
            </a:r>
          </a:p>
          <a:p>
            <a:r>
              <a:rPr lang="en-US" dirty="0"/>
              <a:t>Recipient grievance process should include language that screens for bias and conflicts of interests and includes a provision for a staff member’s self-recusal and a process for objection by the parties to any person playing a role in the grievance process whose bias or conflict of interest can be demonstrated. (Include process in NOIA)</a:t>
            </a:r>
          </a:p>
          <a:p>
            <a:r>
              <a:rPr lang="en-US" dirty="0"/>
              <a:t>Appeal process effective tool to insulate a recipient’s process from bias allegations.</a:t>
            </a:r>
          </a:p>
          <a:p>
            <a:r>
              <a:rPr lang="en-US" dirty="0"/>
              <a:t>Built-in opportunity to review and respond to allegations of bias or conflicts of interests at every level of the process is critical.</a:t>
            </a: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746784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“BIAS” DEFINED</a:t>
            </a:r>
          </a:p>
        </p:txBody>
      </p:sp>
      <p:sp>
        <p:nvSpPr>
          <p:cNvPr id="3" name="Content Placeholder 2"/>
          <p:cNvSpPr>
            <a:spLocks noGrp="1"/>
          </p:cNvSpPr>
          <p:nvPr>
            <p:ph idx="1"/>
          </p:nvPr>
        </p:nvSpPr>
        <p:spPr/>
        <p:txBody>
          <a:bodyPr>
            <a:normAutofit fontScale="85000" lnSpcReduction="20000"/>
          </a:bodyPr>
          <a:lstStyle/>
          <a:p>
            <a:r>
              <a:rPr lang="en-US" dirty="0"/>
              <a:t>“Bias”: Prejudice in favor or against one thing, person, or group compared with another, usually in a way considered to be unfair. (</a:t>
            </a:r>
            <a:r>
              <a:rPr lang="en-US" i="1" dirty="0"/>
              <a:t>Oxford Dictionary)</a:t>
            </a:r>
            <a:endParaRPr lang="en-US" dirty="0"/>
          </a:p>
          <a:p>
            <a:r>
              <a:rPr lang="en-US" dirty="0"/>
              <a:t> “Bias”: An inclination of temperament or outlook; especially, personal or unreasoned judgment, prejudice. (</a:t>
            </a:r>
            <a:r>
              <a:rPr lang="en-US" i="1" dirty="0"/>
              <a:t>Merriam-Webster Dictionary)</a:t>
            </a:r>
          </a:p>
          <a:p>
            <a:r>
              <a:rPr lang="en-US" b="1" dirty="0"/>
              <a:t>Confirmation Bias </a:t>
            </a:r>
            <a:r>
              <a:rPr lang="mr-IN" dirty="0"/>
              <a:t>–</a:t>
            </a:r>
            <a:r>
              <a:rPr lang="en-US" dirty="0"/>
              <a:t> Confirm your idea of case=bias</a:t>
            </a:r>
          </a:p>
          <a:p>
            <a:r>
              <a:rPr lang="en-US" b="1" dirty="0"/>
              <a:t>“Like Me” or “Similar to Me” Bias</a:t>
            </a:r>
            <a:r>
              <a:rPr lang="en-US" dirty="0"/>
              <a:t>- Causes people to disproportionally favor individuals who are similar to themselves. (gender, ethnicity, nationality, career history, educational background, etc.)</a:t>
            </a:r>
          </a:p>
          <a:p>
            <a:r>
              <a:rPr lang="en-US" dirty="0"/>
              <a:t>Prejudicial action is harmful and in an investigation context, the “harm” is an unfair decision.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5256330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“Bias” &amp; Prejudice</a:t>
            </a:r>
          </a:p>
        </p:txBody>
      </p:sp>
      <p:sp>
        <p:nvSpPr>
          <p:cNvPr id="3" name="Content Placeholder 2"/>
          <p:cNvSpPr>
            <a:spLocks noGrp="1"/>
          </p:cNvSpPr>
          <p:nvPr>
            <p:ph idx="1"/>
          </p:nvPr>
        </p:nvSpPr>
        <p:spPr/>
        <p:txBody>
          <a:bodyPr/>
          <a:lstStyle/>
          <a:p>
            <a:r>
              <a:rPr lang="en-US" dirty="0"/>
              <a:t>Conscious vs. Unconscious </a:t>
            </a:r>
          </a:p>
          <a:p>
            <a:r>
              <a:rPr lang="en-US" dirty="0"/>
              <a:t>Social &amp; Cultural Capital</a:t>
            </a:r>
          </a:p>
          <a:p>
            <a:r>
              <a:rPr lang="en-US" dirty="0"/>
              <a:t>Stereotyping</a:t>
            </a:r>
          </a:p>
          <a:p>
            <a:r>
              <a:rPr lang="en-US" dirty="0"/>
              <a:t>Cultural competence</a:t>
            </a:r>
          </a:p>
          <a:p>
            <a:r>
              <a:rPr lang="en-US" dirty="0"/>
              <a:t>Social Justice</a:t>
            </a:r>
          </a:p>
          <a:p>
            <a:r>
              <a:rPr lang="en-US" dirty="0"/>
              <a:t>Multi-Partiality</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903963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“Bias” Hot Button Issu</a:t>
            </a:r>
            <a:r>
              <a:rPr lang="en-US" dirty="0"/>
              <a:t>es</a:t>
            </a:r>
          </a:p>
        </p:txBody>
      </p:sp>
      <p:sp>
        <p:nvSpPr>
          <p:cNvPr id="3" name="Content Placeholder 2"/>
          <p:cNvSpPr>
            <a:spLocks noGrp="1"/>
          </p:cNvSpPr>
          <p:nvPr>
            <p:ph idx="1"/>
          </p:nvPr>
        </p:nvSpPr>
        <p:spPr/>
        <p:txBody>
          <a:bodyPr>
            <a:normAutofit fontScale="85000" lnSpcReduction="20000"/>
          </a:bodyPr>
          <a:lstStyle/>
          <a:p>
            <a:r>
              <a:rPr lang="en-US" dirty="0"/>
              <a:t>Sexual Orientation</a:t>
            </a:r>
          </a:p>
          <a:p>
            <a:r>
              <a:rPr lang="en-US" dirty="0"/>
              <a:t>Gender, transgender, and gender identity</a:t>
            </a:r>
          </a:p>
          <a:p>
            <a:r>
              <a:rPr lang="en-US" dirty="0"/>
              <a:t>Race</a:t>
            </a:r>
          </a:p>
          <a:p>
            <a:r>
              <a:rPr lang="en-US" dirty="0"/>
              <a:t>Ethnicity</a:t>
            </a:r>
          </a:p>
          <a:p>
            <a:r>
              <a:rPr lang="en-US" dirty="0"/>
              <a:t>Religion</a:t>
            </a:r>
          </a:p>
          <a:p>
            <a:r>
              <a:rPr lang="en-US" dirty="0"/>
              <a:t>Political Views</a:t>
            </a:r>
          </a:p>
          <a:p>
            <a:r>
              <a:rPr lang="en-US" dirty="0"/>
              <a:t>Athletes</a:t>
            </a:r>
          </a:p>
          <a:p>
            <a:r>
              <a:rPr lang="en-US" dirty="0"/>
              <a:t>Drug/Alcohol Use</a:t>
            </a:r>
          </a:p>
          <a:p>
            <a:r>
              <a:rPr lang="en-US" dirty="0"/>
              <a:t>Prior Student Conduct Unrelated or No Prior Conduct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923475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Conflict of Interests</a:t>
            </a:r>
          </a:p>
        </p:txBody>
      </p:sp>
      <p:sp>
        <p:nvSpPr>
          <p:cNvPr id="3" name="Content Placeholder 2"/>
          <p:cNvSpPr>
            <a:spLocks noGrp="1"/>
          </p:cNvSpPr>
          <p:nvPr>
            <p:ph idx="1"/>
          </p:nvPr>
        </p:nvSpPr>
        <p:spPr/>
        <p:txBody>
          <a:bodyPr/>
          <a:lstStyle/>
          <a:p>
            <a:r>
              <a:rPr lang="en-US" dirty="0"/>
              <a:t>Conflicts of Interests create role confusion and compromise impartiality and objectivity</a:t>
            </a:r>
          </a:p>
          <a:p>
            <a:r>
              <a:rPr lang="en-US" dirty="0"/>
              <a:t>Simply knowing a student/employee or previously disciplining party is not typically sufficient to create a conflict of interest</a:t>
            </a:r>
          </a:p>
          <a:p>
            <a:r>
              <a:rPr lang="en-US" dirty="0"/>
              <a:t>Types of Conflicts</a:t>
            </a:r>
          </a:p>
          <a:p>
            <a:pPr marL="0" indent="0">
              <a:spcBef>
                <a:spcPts val="0"/>
              </a:spcBef>
              <a:buNone/>
            </a:pPr>
            <a:r>
              <a:rPr lang="en-US" dirty="0"/>
              <a:t>	-Wearing too many hats</a:t>
            </a:r>
          </a:p>
          <a:p>
            <a:pPr marL="0" indent="0">
              <a:spcBef>
                <a:spcPts val="0"/>
              </a:spcBef>
              <a:buNone/>
            </a:pPr>
            <a:r>
              <a:rPr lang="en-US" dirty="0"/>
              <a:t>	-Legal Counsel</a:t>
            </a:r>
          </a:p>
          <a:p>
            <a:pPr marL="0" indent="0">
              <a:spcBef>
                <a:spcPts val="0"/>
              </a:spcBef>
              <a:buNone/>
            </a:pPr>
            <a:r>
              <a:rPr lang="en-US" dirty="0"/>
              <a:t>	-Non-impartial appellate decision-maker(s)</a:t>
            </a:r>
          </a:p>
        </p:txBody>
      </p:sp>
      <p:sp>
        <p:nvSpPr>
          <p:cNvPr id="4" name="Footer Placeholder 3"/>
          <p:cNvSpPr>
            <a:spLocks noGrp="1"/>
          </p:cNvSpPr>
          <p:nvPr>
            <p:ph type="ftr" sz="quarter" idx="11"/>
          </p:nvPr>
        </p:nvSpPr>
        <p:spPr/>
        <p:txBody>
          <a:bodyPr/>
          <a:lstStyle/>
          <a:p>
            <a:r>
              <a:rPr lang="en-US"/>
              <a:t>Katie Clifford, Esq. All Rights Reserved @ 2020</a:t>
            </a:r>
          </a:p>
        </p:txBody>
      </p:sp>
    </p:spTree>
    <p:extLst>
      <p:ext uri="{BB962C8B-B14F-4D97-AF65-F5344CB8AC3E}">
        <p14:creationId xmlns:p14="http://schemas.microsoft.com/office/powerpoint/2010/main" val="2331321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“Bias” in Procedure</a:t>
            </a:r>
          </a:p>
        </p:txBody>
      </p:sp>
      <p:sp>
        <p:nvSpPr>
          <p:cNvPr id="3" name="Content Placeholder 2"/>
          <p:cNvSpPr>
            <a:spLocks noGrp="1"/>
          </p:cNvSpPr>
          <p:nvPr>
            <p:ph idx="1"/>
          </p:nvPr>
        </p:nvSpPr>
        <p:spPr/>
        <p:txBody>
          <a:bodyPr>
            <a:normAutofit fontScale="92500" lnSpcReduction="10000"/>
          </a:bodyPr>
          <a:lstStyle/>
          <a:p>
            <a:r>
              <a:rPr lang="en-US" dirty="0"/>
              <a:t>Procedure:</a:t>
            </a:r>
          </a:p>
          <a:p>
            <a:pPr marL="0" indent="0">
              <a:spcBef>
                <a:spcPts val="0"/>
              </a:spcBef>
              <a:buNone/>
            </a:pPr>
            <a:r>
              <a:rPr lang="en-US" dirty="0"/>
              <a:t>	-Exclusion of evidence</a:t>
            </a:r>
          </a:p>
          <a:p>
            <a:pPr marL="0" indent="0">
              <a:spcBef>
                <a:spcPts val="0"/>
              </a:spcBef>
              <a:buNone/>
            </a:pPr>
            <a:r>
              <a:rPr lang="en-US" dirty="0"/>
              <a:t>	-Failure to follow procedures</a:t>
            </a:r>
          </a:p>
          <a:p>
            <a:pPr marL="0" indent="0">
              <a:spcBef>
                <a:spcPts val="0"/>
              </a:spcBef>
              <a:buNone/>
            </a:pPr>
            <a:r>
              <a:rPr lang="en-US" dirty="0"/>
              <a:t>	-Burden of proof on Respondent</a:t>
            </a:r>
          </a:p>
          <a:p>
            <a:pPr marL="0" indent="0">
              <a:spcBef>
                <a:spcPts val="0"/>
              </a:spcBef>
              <a:buNone/>
            </a:pPr>
            <a:endParaRPr lang="en-US" dirty="0"/>
          </a:p>
          <a:p>
            <a:pPr>
              <a:spcBef>
                <a:spcPts val="0"/>
              </a:spcBef>
            </a:pPr>
            <a:r>
              <a:rPr lang="en-US" dirty="0"/>
              <a:t>Biased Training Materials</a:t>
            </a:r>
          </a:p>
          <a:p>
            <a:pPr marL="0" indent="0">
              <a:spcBef>
                <a:spcPts val="0"/>
              </a:spcBef>
              <a:buNone/>
            </a:pPr>
            <a:endParaRPr lang="en-US" dirty="0"/>
          </a:p>
          <a:p>
            <a:pPr>
              <a:spcBef>
                <a:spcPts val="0"/>
              </a:spcBef>
            </a:pPr>
            <a:r>
              <a:rPr lang="en-US" dirty="0"/>
              <a:t>Insufficient Training</a:t>
            </a:r>
          </a:p>
          <a:p>
            <a:pPr>
              <a:spcBef>
                <a:spcPts val="0"/>
              </a:spcBef>
            </a:pPr>
            <a:endParaRPr lang="en-US" dirty="0"/>
          </a:p>
          <a:p>
            <a:pPr>
              <a:spcBef>
                <a:spcPts val="0"/>
              </a:spcBef>
            </a:pPr>
            <a:r>
              <a:rPr lang="en-US" dirty="0"/>
              <a:t>Bias due to internal/external pressures (politics, lawsuits, identity parties/parents)</a:t>
            </a:r>
          </a:p>
          <a:p>
            <a:pPr marL="0" indent="0">
              <a:spcBef>
                <a:spcPts val="0"/>
              </a:spcBef>
              <a:buNone/>
            </a:pPr>
            <a:endParaRPr lang="en-US" dirty="0"/>
          </a:p>
          <a:p>
            <a:pPr>
              <a:spcBef>
                <a:spcPts val="0"/>
              </a:spcBef>
            </a:pPr>
            <a:r>
              <a:rPr lang="en-US" dirty="0"/>
              <a:t>Conflicts of Interest</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7188684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Prevent “Bias”</a:t>
            </a:r>
          </a:p>
        </p:txBody>
      </p:sp>
      <p:sp>
        <p:nvSpPr>
          <p:cNvPr id="3" name="Content Placeholder 2"/>
          <p:cNvSpPr>
            <a:spLocks noGrp="1"/>
          </p:cNvSpPr>
          <p:nvPr>
            <p:ph idx="1"/>
          </p:nvPr>
        </p:nvSpPr>
        <p:spPr/>
        <p:txBody>
          <a:bodyPr>
            <a:normAutofit lnSpcReduction="10000"/>
          </a:bodyPr>
          <a:lstStyle/>
          <a:p>
            <a:r>
              <a:rPr lang="en-US" dirty="0"/>
              <a:t>Self-Recusal Process</a:t>
            </a:r>
          </a:p>
          <a:p>
            <a:r>
              <a:rPr lang="en-US" dirty="0"/>
              <a:t>Process for Parties to raise bias or conflicts</a:t>
            </a:r>
          </a:p>
          <a:p>
            <a:pPr marL="0" indent="0">
              <a:spcBef>
                <a:spcPts val="0"/>
              </a:spcBef>
              <a:buNone/>
            </a:pPr>
            <a:r>
              <a:rPr lang="en-US" dirty="0"/>
              <a:t>	-Replace personnel</a:t>
            </a:r>
          </a:p>
          <a:p>
            <a:pPr marL="0" indent="0">
              <a:spcBef>
                <a:spcPts val="0"/>
              </a:spcBef>
              <a:buNone/>
            </a:pPr>
            <a:r>
              <a:rPr lang="en-US" dirty="0"/>
              <a:t>	-Redo portions of grievance process</a:t>
            </a:r>
          </a:p>
          <a:p>
            <a:r>
              <a:rPr lang="en-US" dirty="0"/>
              <a:t>TIXC Oversight</a:t>
            </a:r>
          </a:p>
          <a:p>
            <a:pPr marL="0" indent="0">
              <a:spcBef>
                <a:spcPts val="0"/>
              </a:spcBef>
              <a:buNone/>
            </a:pPr>
            <a:r>
              <a:rPr lang="en-US" dirty="0"/>
              <a:t>	-Regular Check ins</a:t>
            </a:r>
          </a:p>
          <a:p>
            <a:pPr marL="0" indent="0">
              <a:spcBef>
                <a:spcPts val="0"/>
              </a:spcBef>
              <a:buNone/>
            </a:pPr>
            <a:r>
              <a:rPr lang="en-US" dirty="0"/>
              <a:t>	-Report Review</a:t>
            </a:r>
          </a:p>
          <a:p>
            <a:pPr marL="0" indent="0">
              <a:spcBef>
                <a:spcPts val="0"/>
              </a:spcBef>
              <a:buNone/>
            </a:pPr>
            <a:r>
              <a:rPr lang="en-US" dirty="0"/>
              <a:t>	-Strategize with Investigator</a:t>
            </a:r>
          </a:p>
          <a:p>
            <a:pPr marL="0" indent="0">
              <a:spcBef>
                <a:spcPts val="0"/>
              </a:spcBef>
              <a:buNone/>
            </a:pPr>
            <a:r>
              <a:rPr lang="en-US" dirty="0"/>
              <a:t>	-Insulate against external/internal pressures</a:t>
            </a:r>
          </a:p>
          <a:p>
            <a:r>
              <a:rPr lang="en-US" dirty="0"/>
              <a:t>Internal Appeal Function/Ground for Appeal </a:t>
            </a:r>
          </a:p>
        </p:txBody>
      </p:sp>
      <p:sp>
        <p:nvSpPr>
          <p:cNvPr id="4" name="Footer Placeholder 3"/>
          <p:cNvSpPr>
            <a:spLocks noGrp="1"/>
          </p:cNvSpPr>
          <p:nvPr>
            <p:ph type="ftr" sz="quarter" idx="11"/>
          </p:nvPr>
        </p:nvSpPr>
        <p:spPr>
          <a:xfrm>
            <a:off x="264458" y="6075148"/>
            <a:ext cx="4840941" cy="365125"/>
          </a:xfrm>
        </p:spPr>
        <p:txBody>
          <a:bodyPr/>
          <a:lstStyle/>
          <a:p>
            <a:r>
              <a:rPr lang="en-US" dirty="0"/>
              <a:t>Katie Clifford, Esq. All Rights Reserved @ 2020</a:t>
            </a:r>
          </a:p>
        </p:txBody>
      </p:sp>
    </p:spTree>
    <p:extLst>
      <p:ext uri="{BB962C8B-B14F-4D97-AF65-F5344CB8AC3E}">
        <p14:creationId xmlns:p14="http://schemas.microsoft.com/office/powerpoint/2010/main" val="3891129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latin typeface="Tw Cen MT" charset="0"/>
              </a:rPr>
              <a:t>Title IX</a:t>
            </a:r>
            <a:br>
              <a:rPr lang="en-US" sz="3200" b="1" dirty="0">
                <a:latin typeface="Tw Cen MT" charset="0"/>
              </a:rPr>
            </a:br>
            <a:r>
              <a:rPr lang="en-US" sz="3200" b="1" dirty="0">
                <a:latin typeface="Tw Cen MT" charset="0"/>
              </a:rPr>
              <a:t> 20 U.S.C. § 1681 &amp; 34 </a:t>
            </a:r>
            <a:r>
              <a:rPr lang="en-US" sz="3200" b="1" dirty="0">
                <a:solidFill>
                  <a:srgbClr val="2F97B5"/>
                </a:solidFill>
                <a:latin typeface="Tw Cen MT" charset="0"/>
              </a:rPr>
              <a:t>C.F.R</a:t>
            </a:r>
            <a:r>
              <a:rPr lang="en-US" sz="3200" b="1" dirty="0">
                <a:latin typeface="Tw Cen MT" charset="0"/>
              </a:rPr>
              <a:t>. Part 106 (1972)</a:t>
            </a:r>
            <a:endParaRPr lang="en-US" sz="3200" b="1" dirty="0"/>
          </a:p>
        </p:txBody>
      </p:sp>
      <p:sp>
        <p:nvSpPr>
          <p:cNvPr id="3" name="Content Placeholder 2"/>
          <p:cNvSpPr>
            <a:spLocks noGrp="1"/>
          </p:cNvSpPr>
          <p:nvPr>
            <p:ph idx="1"/>
          </p:nvPr>
        </p:nvSpPr>
        <p:spPr/>
        <p:txBody>
          <a:bodyPr/>
          <a:lstStyle/>
          <a:p>
            <a:pPr marL="0" indent="0" algn="ctr">
              <a:buNone/>
            </a:pPr>
            <a:endParaRPr lang="en-US" b="1" i="1" dirty="0">
              <a:solidFill>
                <a:srgbClr val="000000"/>
              </a:solidFill>
              <a:latin typeface="Tw Cen MT" charset="0"/>
            </a:endParaRPr>
          </a:p>
          <a:p>
            <a:pPr marL="0" indent="0" algn="ctr">
              <a:buNone/>
            </a:pPr>
            <a:r>
              <a:rPr lang="en-US" b="1" i="1" dirty="0">
                <a:solidFill>
                  <a:srgbClr val="000000"/>
                </a:solidFill>
                <a:latin typeface="Tw Cen MT" charset="0"/>
              </a:rPr>
              <a:t>“</a:t>
            </a:r>
            <a:r>
              <a:rPr lang="en-US" altLang="ja-JP" b="1" i="1" dirty="0">
                <a:solidFill>
                  <a:srgbClr val="000000"/>
                </a:solidFill>
                <a:latin typeface="Tw Cen MT" charset="0"/>
              </a:rPr>
              <a:t>No person in the United States shall, on the basis of sex, be excluded from participation in, be denied the benefits of, or be subjected to discrimination under any educational program or activity receiving federal financial assistance.</a:t>
            </a:r>
            <a:r>
              <a:rPr lang="en-US" b="1" i="1" dirty="0">
                <a:solidFill>
                  <a:srgbClr val="000000"/>
                </a:solidFill>
                <a:latin typeface="Tw Cen MT" charset="0"/>
              </a:rPr>
              <a:t>”</a:t>
            </a:r>
            <a:br>
              <a:rPr lang="en-US" b="1" i="1" dirty="0">
                <a:solidFill>
                  <a:srgbClr val="000000"/>
                </a:solidFill>
                <a:latin typeface="Tw Cen MT" charset="0"/>
              </a:rPr>
            </a:br>
            <a:r>
              <a:rPr lang="en-US" sz="7200" b="1" cap="all" dirty="0">
                <a:ln w="9000" cmpd="sng">
                  <a:solidFill>
                    <a:schemeClr val="accent4">
                      <a:shade val="50000"/>
                      <a:satMod val="120000"/>
                    </a:schemeClr>
                  </a:solidFill>
                  <a:prstDash val="solid"/>
                </a:ln>
                <a:solidFill>
                  <a:schemeClr val="accent1"/>
                </a:solidFill>
                <a:effectLst>
                  <a:reflection blurRad="12700" stA="28000" endPos="45000" dist="1000" dir="5400000" sy="-100000" algn="bl" rotWithShape="0"/>
                </a:effectLst>
                <a:latin typeface="Athelas Regular"/>
                <a:cs typeface="Athelas Regular"/>
              </a:rPr>
              <a:t>IX</a:t>
            </a:r>
            <a:endParaRPr lang="en-US" sz="7200" b="1" i="1" cap="all" dirty="0">
              <a:ln w="9000" cmpd="sng">
                <a:solidFill>
                  <a:schemeClr val="accent4">
                    <a:shade val="50000"/>
                    <a:satMod val="120000"/>
                  </a:schemeClr>
                </a:solidFill>
                <a:prstDash val="solid"/>
              </a:ln>
              <a:solidFill>
                <a:schemeClr val="accent1"/>
              </a:solidFill>
              <a:effectLst>
                <a:reflection blurRad="12700" stA="28000" endPos="45000" dist="1000" dir="5400000" sy="-100000" algn="bl" rotWithShape="0"/>
              </a:effectLst>
              <a:latin typeface="Athelas Regular"/>
              <a:cs typeface="Athelas Regular"/>
            </a:endParaRPr>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8715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Standard of Evidence</a:t>
            </a:r>
            <a:br>
              <a:rPr lang="en-US" b="1" dirty="0"/>
            </a:br>
            <a:endParaRPr lang="en-US" b="1" dirty="0"/>
          </a:p>
        </p:txBody>
      </p:sp>
      <p:sp>
        <p:nvSpPr>
          <p:cNvPr id="3" name="Content Placeholder 2"/>
          <p:cNvSpPr>
            <a:spLocks noGrp="1"/>
          </p:cNvSpPr>
          <p:nvPr>
            <p:ph idx="1"/>
          </p:nvPr>
        </p:nvSpPr>
        <p:spPr/>
        <p:txBody>
          <a:bodyPr/>
          <a:lstStyle/>
          <a:p>
            <a:pPr marL="0" indent="0">
              <a:buNone/>
            </a:pPr>
            <a:r>
              <a:rPr lang="en-US" dirty="0"/>
              <a:t>OCR recently reversed 20 yrs. of guidance that now permits recipients to choose between Preponderance of Evidence (POTE) and a more stringent standard- Clear and Convincing (C &amp; C).</a:t>
            </a:r>
          </a:p>
          <a:p>
            <a:pPr marL="0" indent="0">
              <a:buNone/>
            </a:pPr>
            <a:r>
              <a:rPr lang="en-US" dirty="0"/>
              <a:t>Recipient MUST consistently apply the chosen standard to all grievance processes addressing sexual harassment that involved students and/or employees.</a:t>
            </a:r>
          </a:p>
          <a:p>
            <a:pPr marL="0" indent="0">
              <a:buNone/>
            </a:pPr>
            <a:r>
              <a:rPr lang="en-US" dirty="0"/>
              <a:t>Review Collective Bargaining Agreement language</a:t>
            </a:r>
          </a:p>
          <a:p>
            <a:pPr marL="0" indent="0">
              <a:buNone/>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235033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Intersection Title VII and Title IX</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What does the process look like?</a:t>
            </a:r>
          </a:p>
          <a:p>
            <a:pPr marL="457200" indent="-457200">
              <a:buAutoNum type="arabicPeriod"/>
            </a:pPr>
            <a:r>
              <a:rPr lang="en-US" dirty="0"/>
              <a:t>Complaint of sex-based misconduct involving EE Respondent</a:t>
            </a:r>
          </a:p>
          <a:p>
            <a:pPr marL="457200" indent="-457200">
              <a:buAutoNum type="arabicPeriod"/>
            </a:pPr>
            <a:r>
              <a:rPr lang="en-US" dirty="0"/>
              <a:t>Refer to TIXC for initial assessment under § 106.30</a:t>
            </a:r>
          </a:p>
          <a:p>
            <a:pPr marL="457200" indent="-457200">
              <a:buAutoNum type="arabicPeriod"/>
            </a:pPr>
            <a:r>
              <a:rPr lang="en-US" dirty="0"/>
              <a:t>Are grounds for dismissal present? (yes or no)</a:t>
            </a:r>
          </a:p>
          <a:p>
            <a:pPr marL="457200" indent="-457200">
              <a:buAutoNum type="arabicPeriod"/>
            </a:pPr>
            <a:r>
              <a:rPr lang="en-US" dirty="0"/>
              <a:t>No dismissal, Investigate subject to § 106.45 Title IX grievance procedures, likely will satisfy Title VII and IX., or</a:t>
            </a:r>
          </a:p>
          <a:p>
            <a:pPr marL="457200" indent="-457200">
              <a:buAutoNum type="arabicPeriod"/>
            </a:pPr>
            <a:r>
              <a:rPr lang="en-US" dirty="0"/>
              <a:t>Reinstate complaint outside of Title IX under HR or other employment code and procedures.</a:t>
            </a:r>
          </a:p>
          <a:p>
            <a:endParaRPr lang="en-US" dirty="0"/>
          </a:p>
        </p:txBody>
      </p:sp>
      <p:sp>
        <p:nvSpPr>
          <p:cNvPr id="4" name="Footer Placeholder 3"/>
          <p:cNvSpPr>
            <a:spLocks noGrp="1"/>
          </p:cNvSpPr>
          <p:nvPr>
            <p:ph type="ftr" sz="quarter" idx="11"/>
          </p:nvPr>
        </p:nvSpPr>
        <p:spPr/>
        <p:txBody>
          <a:bodyPr/>
          <a:lstStyle/>
          <a:p>
            <a:r>
              <a:rPr lang="en-US"/>
              <a:t>Katie Clifford, Esq. All Rights Reserved @ 2020</a:t>
            </a:r>
            <a:endParaRPr lang="en-US" dirty="0"/>
          </a:p>
        </p:txBody>
      </p:sp>
    </p:spTree>
    <p:extLst>
      <p:ext uri="{BB962C8B-B14F-4D97-AF65-F5344CB8AC3E}">
        <p14:creationId xmlns:p14="http://schemas.microsoft.com/office/powerpoint/2010/main" val="1978506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RETALIATION</a:t>
            </a:r>
          </a:p>
        </p:txBody>
      </p:sp>
      <p:sp>
        <p:nvSpPr>
          <p:cNvPr id="3" name="Content Placeholder 2"/>
          <p:cNvSpPr>
            <a:spLocks noGrp="1"/>
          </p:cNvSpPr>
          <p:nvPr>
            <p:ph idx="1"/>
          </p:nvPr>
        </p:nvSpPr>
        <p:spPr/>
        <p:txBody>
          <a:bodyPr>
            <a:normAutofit lnSpcReduction="10000"/>
          </a:bodyPr>
          <a:lstStyle/>
          <a:p>
            <a:r>
              <a:rPr lang="en-US" dirty="0"/>
              <a:t>§</a:t>
            </a:r>
            <a:r>
              <a:rPr lang="en-US" b="1" dirty="0"/>
              <a:t> 106.71 : “ No recipient or other person may intimidate, threaten, coerce, or discriminate against an individual for the purpose of interfering with any right or privilege secured by Title IX or this part, or because the individual has made a report or complaint, testified, assisted, or participated, or refused to participate in any manner in an investigation, proceeding or hearing.”</a:t>
            </a:r>
          </a:p>
          <a:p>
            <a:r>
              <a:rPr lang="en-US" dirty="0"/>
              <a:t>Retaliation is a stand alone offense and must be addressed promptly, thoroughly, and impartially.</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250427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RETALIATION</a:t>
            </a:r>
          </a:p>
        </p:txBody>
      </p:sp>
      <p:sp>
        <p:nvSpPr>
          <p:cNvPr id="3" name="Content Placeholder 2"/>
          <p:cNvSpPr>
            <a:spLocks noGrp="1"/>
          </p:cNvSpPr>
          <p:nvPr>
            <p:ph idx="1"/>
          </p:nvPr>
        </p:nvSpPr>
        <p:spPr/>
        <p:txBody>
          <a:bodyPr>
            <a:normAutofit lnSpcReduction="10000"/>
          </a:bodyPr>
          <a:lstStyle/>
          <a:p>
            <a:r>
              <a:rPr lang="en-US" dirty="0"/>
              <a:t>Include information on the prohibition of retaliation in training for students, faculty/teachers, staff, and coaches.</a:t>
            </a:r>
          </a:p>
          <a:p>
            <a:r>
              <a:rPr lang="en-US" dirty="0"/>
              <a:t>Employee records and reference checks, fair reading of regulations that any release of info without consent could be considered retaliatory. (may not have been the intent of the language)</a:t>
            </a:r>
          </a:p>
          <a:p>
            <a:r>
              <a:rPr lang="en-US" dirty="0"/>
              <a:t>Charging individual with code of conduct violation for making false statement in bad faith does not constitute retaliation and is permitted. (Requires evidence of knowingly falsity or bad faith)</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165203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APPEALS</a:t>
            </a:r>
          </a:p>
        </p:txBody>
      </p:sp>
      <p:sp>
        <p:nvSpPr>
          <p:cNvPr id="3" name="Content Placeholder 2"/>
          <p:cNvSpPr>
            <a:spLocks noGrp="1"/>
          </p:cNvSpPr>
          <p:nvPr>
            <p:ph idx="1"/>
          </p:nvPr>
        </p:nvSpPr>
        <p:spPr/>
        <p:txBody>
          <a:bodyPr/>
          <a:lstStyle/>
          <a:p>
            <a:r>
              <a:rPr lang="en-US" dirty="0"/>
              <a:t>Recipient MUST appoint appeal decision-maker(s) or a panel.</a:t>
            </a:r>
          </a:p>
          <a:p>
            <a:r>
              <a:rPr lang="en-US" dirty="0"/>
              <a:t>Appeal is the step that follows a substantive determination (hearing).</a:t>
            </a:r>
          </a:p>
          <a:p>
            <a:r>
              <a:rPr lang="en-US" dirty="0"/>
              <a:t>Appeal is a review, not a hearing or re-hearing, and is granted only on limited, defined grounds.</a:t>
            </a:r>
          </a:p>
          <a:p>
            <a:pPr marL="0" indent="0">
              <a:buNone/>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407580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PROCESS FOR APPEALS</a:t>
            </a:r>
          </a:p>
        </p:txBody>
      </p:sp>
      <p:sp>
        <p:nvSpPr>
          <p:cNvPr id="3" name="Content Placeholder 2"/>
          <p:cNvSpPr>
            <a:spLocks noGrp="1"/>
          </p:cNvSpPr>
          <p:nvPr>
            <p:ph idx="1"/>
          </p:nvPr>
        </p:nvSpPr>
        <p:spPr/>
        <p:txBody>
          <a:bodyPr/>
          <a:lstStyle/>
          <a:p>
            <a:r>
              <a:rPr lang="en-US" dirty="0"/>
              <a:t>Request for appeal requires TIXC or other appropriate administrator, to notify each party in writing and must provide parties a “reasonable equal opportunity to submit a written statement in support of, or challenging the outcome.” (Require response 3-5 days)</a:t>
            </a:r>
          </a:p>
          <a:p>
            <a:r>
              <a:rPr lang="en-US" dirty="0"/>
              <a:t>Opposing party may want to bring a responsive appeal on different grounds. (original appeal party must be given full opportunity to respond to responsive appeal)</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2580498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PROCESS FOR APPEALS</a:t>
            </a:r>
          </a:p>
        </p:txBody>
      </p:sp>
      <p:sp>
        <p:nvSpPr>
          <p:cNvPr id="3" name="Content Placeholder 2"/>
          <p:cNvSpPr>
            <a:spLocks noGrp="1"/>
          </p:cNvSpPr>
          <p:nvPr>
            <p:ph idx="1"/>
          </p:nvPr>
        </p:nvSpPr>
        <p:spPr/>
        <p:txBody>
          <a:bodyPr/>
          <a:lstStyle/>
          <a:p>
            <a:r>
              <a:rPr lang="en-US" dirty="0"/>
              <a:t>Deference to original decision, changes only when evidence of clear error, and compelling reason to make changes to sanctions/remedies.</a:t>
            </a:r>
          </a:p>
          <a:p>
            <a:r>
              <a:rPr lang="en-US" dirty="0"/>
              <a:t>Appeals not a “Do Over” of original hearing. Confined to review of written record from original hearing and accompanying documents. </a:t>
            </a:r>
          </a:p>
          <a:p>
            <a:r>
              <a:rPr lang="en-US" dirty="0"/>
              <a:t>If uncover material procedural errors or new evidence, preference to remand to original investigator (s) and/or decision-maker (s) for reconsideration.</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3425008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RECORD KEEPING</a:t>
            </a:r>
          </a:p>
        </p:txBody>
      </p:sp>
      <p:sp>
        <p:nvSpPr>
          <p:cNvPr id="3" name="Content Placeholder 2"/>
          <p:cNvSpPr>
            <a:spLocks noGrp="1"/>
          </p:cNvSpPr>
          <p:nvPr>
            <p:ph idx="1"/>
          </p:nvPr>
        </p:nvSpPr>
        <p:spPr/>
        <p:txBody>
          <a:bodyPr>
            <a:normAutofit fontScale="92500" lnSpcReduction="10000"/>
          </a:bodyPr>
          <a:lstStyle/>
          <a:p>
            <a:r>
              <a:rPr lang="en-US" dirty="0"/>
              <a:t>2020 Regs impose a record-keeping requirement for the first time.</a:t>
            </a:r>
          </a:p>
          <a:p>
            <a:r>
              <a:rPr lang="en-US" dirty="0"/>
              <a:t>Records retained and maintained for a period at least 7 years.</a:t>
            </a:r>
          </a:p>
          <a:p>
            <a:r>
              <a:rPr lang="en-US" dirty="0"/>
              <a:t>Records Include: records of training, investigations, hearings, informal resolutions, supportive measures, and other processes. </a:t>
            </a:r>
          </a:p>
          <a:p>
            <a:r>
              <a:rPr lang="en-US" dirty="0"/>
              <a:t>Maintain training records, attendance records and training materials.</a:t>
            </a:r>
          </a:p>
          <a:p>
            <a:r>
              <a:rPr lang="en-US" dirty="0"/>
              <a:t>Follow state-based records retention policies. </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5513237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 ???</a:t>
            </a:r>
          </a:p>
        </p:txBody>
      </p:sp>
      <p:sp>
        <p:nvSpPr>
          <p:cNvPr id="3" name="Content Placeholder 2"/>
          <p:cNvSpPr>
            <a:spLocks noGrp="1"/>
          </p:cNvSpPr>
          <p:nvPr>
            <p:ph idx="1"/>
          </p:nvPr>
        </p:nvSpPr>
        <p:spPr/>
        <p:txBody>
          <a:bodyPr>
            <a:normAutofit/>
          </a:bodyPr>
          <a:lstStyle/>
          <a:p>
            <a:pPr marL="0" indent="0">
              <a:buNone/>
            </a:pPr>
            <a:endParaRPr lang="en-US" dirty="0"/>
          </a:p>
          <a:p>
            <a:pPr marL="0" indent="0" algn="ctr">
              <a:buNone/>
            </a:pPr>
            <a:r>
              <a:rPr lang="en-US" dirty="0">
                <a:solidFill>
                  <a:schemeClr val="tx1"/>
                </a:solidFill>
              </a:rPr>
              <a:t>KATIE CLIFFORD, ESQ.</a:t>
            </a:r>
          </a:p>
          <a:p>
            <a:pPr marL="0" indent="0" algn="ctr">
              <a:buNone/>
            </a:pPr>
            <a:r>
              <a:rPr lang="en-US" dirty="0">
                <a:hlinkClick r:id="rId2"/>
              </a:rPr>
              <a:t>Kaldrich_2000@yahoo.com</a:t>
            </a:r>
            <a:endParaRPr lang="en-US" dirty="0"/>
          </a:p>
          <a:p>
            <a:pPr marL="0" indent="0" algn="ctr">
              <a:buNone/>
            </a:pPr>
            <a:endParaRPr lang="en-US" dirty="0"/>
          </a:p>
          <a:p>
            <a:pPr marL="0" indent="0" algn="ctr">
              <a:buNone/>
            </a:pPr>
            <a:r>
              <a:rPr lang="en-US" dirty="0"/>
              <a:t>Thank You</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6199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OCR REGULATORY GUIDANCE 2020</a:t>
            </a:r>
          </a:p>
        </p:txBody>
      </p:sp>
      <p:sp>
        <p:nvSpPr>
          <p:cNvPr id="3" name="Content Placeholder 2"/>
          <p:cNvSpPr>
            <a:spLocks noGrp="1"/>
          </p:cNvSpPr>
          <p:nvPr>
            <p:ph idx="1"/>
          </p:nvPr>
        </p:nvSpPr>
        <p:spPr/>
        <p:txBody>
          <a:bodyPr/>
          <a:lstStyle/>
          <a:p>
            <a:r>
              <a:rPr lang="en-US" sz="1800" dirty="0"/>
              <a:t>Withdrawn:</a:t>
            </a:r>
          </a:p>
          <a:p>
            <a:pPr marL="0" indent="0">
              <a:spcBef>
                <a:spcPts val="0"/>
              </a:spcBef>
              <a:buNone/>
            </a:pPr>
            <a:r>
              <a:rPr lang="en-US" sz="1800" dirty="0"/>
              <a:t>	-2011 Dear Colleague Letter (DCL)</a:t>
            </a:r>
          </a:p>
          <a:p>
            <a:pPr marL="0" indent="0">
              <a:spcBef>
                <a:spcPts val="0"/>
              </a:spcBef>
              <a:buNone/>
            </a:pPr>
            <a:r>
              <a:rPr lang="en-US" sz="1800" dirty="0"/>
              <a:t>	-2014 Q &amp; A on Title IX and Sexual Violence</a:t>
            </a:r>
          </a:p>
          <a:p>
            <a:pPr marL="0" indent="0">
              <a:spcBef>
                <a:spcPts val="0"/>
              </a:spcBef>
              <a:buNone/>
            </a:pPr>
            <a:r>
              <a:rPr lang="en-US" sz="1800" dirty="0"/>
              <a:t>	-2016 DCL on Transgender Students</a:t>
            </a:r>
          </a:p>
          <a:p>
            <a:pPr marL="0" indent="0">
              <a:spcBef>
                <a:spcPts val="0"/>
              </a:spcBef>
              <a:buNone/>
            </a:pPr>
            <a:endParaRPr lang="en-US" sz="1800" dirty="0"/>
          </a:p>
          <a:p>
            <a:pPr>
              <a:spcBef>
                <a:spcPts val="0"/>
              </a:spcBef>
            </a:pPr>
            <a:r>
              <a:rPr lang="en-US" sz="1800" dirty="0"/>
              <a:t>Still In Effect:</a:t>
            </a:r>
          </a:p>
          <a:p>
            <a:pPr marL="0" indent="0">
              <a:spcBef>
                <a:spcPts val="0"/>
              </a:spcBef>
              <a:buNone/>
            </a:pPr>
            <a:r>
              <a:rPr lang="en-US" sz="1800" dirty="0"/>
              <a:t>	-1975 regs, as amended</a:t>
            </a:r>
          </a:p>
          <a:p>
            <a:pPr marL="0" indent="0">
              <a:spcBef>
                <a:spcPts val="0"/>
              </a:spcBef>
              <a:buNone/>
            </a:pPr>
            <a:r>
              <a:rPr lang="en-US" sz="1800" dirty="0"/>
              <a:t>	-2001 OCR Revised Sexual Harassment Guidance</a:t>
            </a:r>
          </a:p>
          <a:p>
            <a:pPr marL="0" indent="0">
              <a:spcBef>
                <a:spcPts val="0"/>
              </a:spcBef>
              <a:buNone/>
            </a:pPr>
            <a:r>
              <a:rPr lang="en-US" sz="1800" dirty="0"/>
              <a:t>	-2003 DCL Title IX and Free Speech</a:t>
            </a:r>
          </a:p>
          <a:p>
            <a:pPr marL="0" indent="0">
              <a:spcBef>
                <a:spcPts val="0"/>
              </a:spcBef>
              <a:buNone/>
            </a:pPr>
            <a:r>
              <a:rPr lang="en-US" sz="1800" dirty="0"/>
              <a:t>	-2010 DCL Harassment and Bullying</a:t>
            </a:r>
          </a:p>
          <a:p>
            <a:pPr marL="0" indent="0">
              <a:spcBef>
                <a:spcPts val="0"/>
              </a:spcBef>
              <a:buNone/>
            </a:pPr>
            <a:r>
              <a:rPr lang="en-US" sz="1800" dirty="0"/>
              <a:t>	-2013 DCL Pregnant and Parenting Students</a:t>
            </a:r>
          </a:p>
          <a:p>
            <a:pPr marL="0" indent="0">
              <a:spcBef>
                <a:spcPts val="0"/>
              </a:spcBef>
              <a:buNone/>
            </a:pPr>
            <a:r>
              <a:rPr lang="en-US" sz="1800" dirty="0"/>
              <a:t>	-2015 DCL Role of Title IX Coordinators</a:t>
            </a:r>
          </a:p>
          <a:p>
            <a:pPr marL="0" indent="0">
              <a:spcBef>
                <a:spcPts val="0"/>
              </a:spcBef>
              <a:buNone/>
            </a:pPr>
            <a:r>
              <a:rPr lang="en-US" sz="1800" dirty="0"/>
              <a:t>	-2017 Q &amp; A Campus Sexual Misconduct (Interim Guidance)</a:t>
            </a:r>
          </a:p>
          <a:p>
            <a:pPr marL="0" indent="0">
              <a:buNone/>
            </a:pPr>
            <a:endParaRPr lang="en-US" sz="1800" dirty="0"/>
          </a:p>
          <a:p>
            <a:pPr marL="0" indent="0">
              <a:buNone/>
            </a:pPr>
            <a:endParaRPr lang="en-US" sz="1800" dirty="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662006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2020 COMPLIANCE CHANGES</a:t>
            </a:r>
          </a:p>
        </p:txBody>
      </p:sp>
      <p:sp>
        <p:nvSpPr>
          <p:cNvPr id="3" name="Content Placeholder 2"/>
          <p:cNvSpPr>
            <a:spLocks noGrp="1"/>
          </p:cNvSpPr>
          <p:nvPr>
            <p:ph idx="1"/>
          </p:nvPr>
        </p:nvSpPr>
        <p:spPr/>
        <p:txBody>
          <a:bodyPr/>
          <a:lstStyle/>
          <a:p>
            <a:r>
              <a:rPr lang="en-US" dirty="0"/>
              <a:t>2020 Title IX Regulations Issued May 6, 2020</a:t>
            </a:r>
          </a:p>
          <a:p>
            <a:pPr marL="0" indent="0">
              <a:buNone/>
            </a:pPr>
            <a:endParaRPr lang="en-US" dirty="0"/>
          </a:p>
          <a:p>
            <a:pPr>
              <a:spcBef>
                <a:spcPts val="0"/>
              </a:spcBef>
            </a:pPr>
            <a:r>
              <a:rPr lang="en-US" dirty="0"/>
              <a:t>Effective and Enforceable August 14, 2020</a:t>
            </a:r>
          </a:p>
          <a:p>
            <a:pPr marL="0" indent="0">
              <a:spcBef>
                <a:spcPts val="0"/>
              </a:spcBef>
              <a:buNone/>
            </a:pPr>
            <a:r>
              <a:rPr lang="en-US" dirty="0"/>
              <a:t>	-  </a:t>
            </a:r>
            <a:r>
              <a:rPr lang="en-US" sz="2000" dirty="0"/>
              <a:t>Amends the CFR and has the Force and Effect of Law</a:t>
            </a:r>
          </a:p>
          <a:p>
            <a:pPr marL="0" indent="0">
              <a:spcBef>
                <a:spcPts val="0"/>
              </a:spcBef>
              <a:buNone/>
            </a:pPr>
            <a:r>
              <a:rPr lang="en-US" sz="2000" dirty="0"/>
              <a:t>	-   Intervening variables (litigation and election) may 	 	    impact enforcement in the shorter and longer term</a:t>
            </a:r>
          </a:p>
          <a:p>
            <a:pPr marL="0" indent="0">
              <a:spcBef>
                <a:spcPts val="0"/>
              </a:spcBef>
              <a:buNone/>
            </a:pPr>
            <a:r>
              <a:rPr lang="en-US" sz="2000" dirty="0"/>
              <a:t>	-   Lawsuits against the 2020 Regs: ACLU, NWLC, etc.</a:t>
            </a:r>
          </a:p>
          <a:p>
            <a:pPr marL="0" indent="0">
              <a:spcBef>
                <a:spcPts val="0"/>
              </a:spcBef>
              <a:buNone/>
            </a:pPr>
            <a:endParaRPr lang="en-US" sz="2000" dirty="0"/>
          </a:p>
          <a:p>
            <a:pPr>
              <a:spcBef>
                <a:spcPts val="0"/>
              </a:spcBef>
            </a:pPr>
            <a:r>
              <a:rPr lang="en-US" sz="2000" dirty="0"/>
              <a:t>Regulations are significant, legalistic, prescriptive, very due process heavy, and go well beyond what any court has required under the 5</a:t>
            </a:r>
            <a:r>
              <a:rPr lang="en-US" sz="2000" baseline="30000" dirty="0"/>
              <a:t>th</a:t>
            </a:r>
            <a:r>
              <a:rPr lang="en-US" sz="2000" dirty="0"/>
              <a:t>/14</a:t>
            </a:r>
            <a:r>
              <a:rPr lang="en-US" sz="2000" baseline="30000" dirty="0"/>
              <a:t>th</a:t>
            </a:r>
            <a:r>
              <a:rPr lang="en-US" sz="2000" dirty="0"/>
              <a:t> Amendment case law.</a:t>
            </a:r>
          </a:p>
          <a:p>
            <a:pPr marL="0" indent="0">
              <a:spcBef>
                <a:spcPts val="0"/>
              </a:spcBef>
              <a:buNone/>
            </a:pPr>
            <a:r>
              <a:rPr lang="en-US" sz="2000" dirty="0"/>
              <a:t>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50585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PERTINENT 2020 NEW REGULATIONS</a:t>
            </a:r>
          </a:p>
        </p:txBody>
      </p:sp>
      <p:sp>
        <p:nvSpPr>
          <p:cNvPr id="3" name="Content Placeholder 2"/>
          <p:cNvSpPr>
            <a:spLocks noGrp="1"/>
          </p:cNvSpPr>
          <p:nvPr>
            <p:ph idx="1"/>
          </p:nvPr>
        </p:nvSpPr>
        <p:spPr/>
        <p:txBody>
          <a:bodyPr/>
          <a:lstStyle/>
          <a:p>
            <a:pPr marL="0" indent="0">
              <a:buNone/>
            </a:pPr>
            <a:r>
              <a:rPr lang="en-US" b="1" dirty="0"/>
              <a:t>§ 106.30 : Describes the jurisdiction and pertinent definitions within the Final Rule.</a:t>
            </a:r>
          </a:p>
          <a:p>
            <a:pPr marL="0" indent="0">
              <a:buNone/>
            </a:pPr>
            <a:r>
              <a:rPr lang="en-US" b="1" dirty="0"/>
              <a:t>§ 106.45: Title IX procedures related to investigation, hearings, and evidence.</a:t>
            </a:r>
          </a:p>
          <a:p>
            <a:pPr marL="0" indent="0">
              <a:buNone/>
            </a:pPr>
            <a:r>
              <a:rPr lang="en-US" dirty="0"/>
              <a:t>-When conduct falls within §106. 30, a recipient must address it with procedures in§ 106.45.</a:t>
            </a:r>
            <a:endParaRPr lang="en-US" b="1" dirty="0"/>
          </a:p>
          <a:p>
            <a:pPr marL="0" indent="0">
              <a:buNone/>
            </a:pPr>
            <a:endParaRPr lang="en-US" b="1"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590231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Title IX REGULATORY FRAMEWORK</a:t>
            </a:r>
          </a:p>
        </p:txBody>
      </p:sp>
      <p:sp>
        <p:nvSpPr>
          <p:cNvPr id="3" name="Content Placeholder 2"/>
          <p:cNvSpPr>
            <a:spLocks noGrp="1"/>
          </p:cNvSpPr>
          <p:nvPr>
            <p:ph idx="1"/>
          </p:nvPr>
        </p:nvSpPr>
        <p:spPr/>
        <p:txBody>
          <a:bodyPr/>
          <a:lstStyle/>
          <a:p>
            <a:r>
              <a:rPr lang="en-US" dirty="0"/>
              <a:t>Procedures for notice and formal complaint</a:t>
            </a:r>
          </a:p>
          <a:p>
            <a:r>
              <a:rPr lang="en-US" dirty="0"/>
              <a:t>Separation between investigation, hearing, and appeal </a:t>
            </a:r>
          </a:p>
          <a:p>
            <a:r>
              <a:rPr lang="en-US" dirty="0"/>
              <a:t>Distinct Roles: TIXC, Investigator, Decision-Maker(s)</a:t>
            </a:r>
          </a:p>
          <a:p>
            <a:r>
              <a:rPr lang="en-US" dirty="0"/>
              <a:t>Evidentiary Review Periods</a:t>
            </a:r>
          </a:p>
          <a:p>
            <a:r>
              <a:rPr lang="en-US" dirty="0"/>
              <a:t>Requirements for Investigation Report</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288831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Title IX COORDINATOR DESIGNATION</a:t>
            </a:r>
          </a:p>
        </p:txBody>
      </p:sp>
      <p:sp>
        <p:nvSpPr>
          <p:cNvPr id="3" name="Content Placeholder 2"/>
          <p:cNvSpPr>
            <a:spLocks noGrp="1"/>
          </p:cNvSpPr>
          <p:nvPr>
            <p:ph idx="1"/>
          </p:nvPr>
        </p:nvSpPr>
        <p:spPr/>
        <p:txBody>
          <a:bodyPr/>
          <a:lstStyle/>
          <a:p>
            <a:r>
              <a:rPr lang="en-US" dirty="0"/>
              <a:t>2020 Regs require that recipients use the “Title IX Coordinator” title specifically, and define it as the individual with the duty to coordinate a recipient’s efforts to comply with Title IX. </a:t>
            </a:r>
            <a:r>
              <a:rPr lang="en-US" sz="1800" dirty="0"/>
              <a:t>34 CFR § 106.8 (a)</a:t>
            </a:r>
          </a:p>
          <a:p>
            <a:r>
              <a:rPr lang="en-US" dirty="0"/>
              <a:t>Important for the TIXC to be a senior administrator because OCR envisions this person reporting to Superintendent or the Board.</a:t>
            </a:r>
          </a:p>
          <a:p>
            <a:r>
              <a:rPr lang="en-US" dirty="0"/>
              <a:t>Due to enhanced duties and responsibilities of TIXC via the 2020 Regs, very important not to allow position to remain unfilled.</a:t>
            </a:r>
          </a:p>
        </p:txBody>
      </p:sp>
      <p:sp>
        <p:nvSpPr>
          <p:cNvPr id="4" name="Footer Placeholder 3"/>
          <p:cNvSpPr>
            <a:spLocks noGrp="1"/>
          </p:cNvSpPr>
          <p:nvPr>
            <p:ph type="ftr" sz="quarter" idx="11"/>
          </p:nvPr>
        </p:nvSpPr>
        <p:spPr/>
        <p:txBody>
          <a:bodyPr/>
          <a:lstStyle/>
          <a:p>
            <a:r>
              <a:rPr lang="en-US" dirty="0"/>
              <a:t>Katie Clifford, Esq. All Rights Reserved @ 2020</a:t>
            </a:r>
          </a:p>
        </p:txBody>
      </p:sp>
    </p:spTree>
    <p:extLst>
      <p:ext uri="{BB962C8B-B14F-4D97-AF65-F5344CB8AC3E}">
        <p14:creationId xmlns:p14="http://schemas.microsoft.com/office/powerpoint/2010/main" val="446801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1697</TotalTime>
  <Words>5451</Words>
  <Application>Microsoft Office PowerPoint</Application>
  <PresentationFormat>On-screen Show (4:3)</PresentationFormat>
  <Paragraphs>526</Paragraphs>
  <Slides>48</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Arial</vt:lpstr>
      <vt:lpstr>Athelas Regular</vt:lpstr>
      <vt:lpstr>Calibri</vt:lpstr>
      <vt:lpstr>News Gothic MT</vt:lpstr>
      <vt:lpstr>Tw Cen MT</vt:lpstr>
      <vt:lpstr>Wingdings 2</vt:lpstr>
      <vt:lpstr>Breeze</vt:lpstr>
      <vt:lpstr>TIX REGULATIONS COMPLIANCE TRAINING: GENERAL OVERVIEW</vt:lpstr>
      <vt:lpstr>GENERAL OVERVIEW</vt:lpstr>
      <vt:lpstr>GENERAL OVERVIEW</vt:lpstr>
      <vt:lpstr>Title IX  20 U.S.C. § 1681 &amp; 34 C.F.R. Part 106 (1972)</vt:lpstr>
      <vt:lpstr>OCR REGULATORY GUIDANCE 2020</vt:lpstr>
      <vt:lpstr>2020 COMPLIANCE CHANGES</vt:lpstr>
      <vt:lpstr>PERTINENT 2020 NEW REGULATIONS</vt:lpstr>
      <vt:lpstr>Title IX REGULATORY FRAMEWORK</vt:lpstr>
      <vt:lpstr>Title IX COORDINATOR DESIGNATION</vt:lpstr>
      <vt:lpstr>TITLE IX GRIEVANCE PROCEDURE ROLE DISTINCTION</vt:lpstr>
      <vt:lpstr>ROLE DISTINCTION:  Conflict of Interest</vt:lpstr>
      <vt:lpstr>POLICY AND PROCEDURE NOTIFICATIONS</vt:lpstr>
      <vt:lpstr>POLICY AND PROCEDURE NOTIFICATIONS</vt:lpstr>
      <vt:lpstr>NOTICE STANDARD: “Actual Knowledge”</vt:lpstr>
      <vt:lpstr>“DELIBERATE INDIFFERENCE” STANDARD</vt:lpstr>
      <vt:lpstr>JURISDICTION</vt:lpstr>
      <vt:lpstr>JURISDCITION: MANDATORY DISMISSAL</vt:lpstr>
      <vt:lpstr>JURISDICTION:  DISCRETIONARY DISMISSAL</vt:lpstr>
      <vt:lpstr>INITIAL ASSESSMENT</vt:lpstr>
      <vt:lpstr>2020 TERMINOLOGY </vt:lpstr>
      <vt:lpstr>§ 106.30: Sexual Harassment</vt:lpstr>
      <vt:lpstr>§ 106.30: Sexual Harassment</vt:lpstr>
      <vt:lpstr>§ 106.30: Sexual Harassment</vt:lpstr>
      <vt:lpstr>§ 106.30: Sexual Harassment</vt:lpstr>
      <vt:lpstr>§ 106.30: Sexual Harassment</vt:lpstr>
      <vt:lpstr>SUPPORTIVE MEASURES</vt:lpstr>
      <vt:lpstr>Title IX PROCESS: Prompt Process</vt:lpstr>
      <vt:lpstr>Title IX Process:  Review Timeframes</vt:lpstr>
      <vt:lpstr>FORMAL INVESTIGATION: “due process” Requirements</vt:lpstr>
      <vt:lpstr>FORMAL INVESTIGATION: Notice of Investigation/Allegation</vt:lpstr>
      <vt:lpstr>FORMAL INVESTIGATION: Notice of Interview or Meetings</vt:lpstr>
      <vt:lpstr>FORMAL INVESTIGATION: Advisors</vt:lpstr>
      <vt:lpstr>FORMAL INVESTIGATION: Bias and Conflict of Interest</vt:lpstr>
      <vt:lpstr>“BIAS” DEFINED</vt:lpstr>
      <vt:lpstr>“Bias” &amp; Prejudice</vt:lpstr>
      <vt:lpstr>“Bias” Hot Button Issues</vt:lpstr>
      <vt:lpstr>Conflict of Interests</vt:lpstr>
      <vt:lpstr>“Bias” in Procedure</vt:lpstr>
      <vt:lpstr>Prevent “Bias”</vt:lpstr>
      <vt:lpstr>Standard of Evidence </vt:lpstr>
      <vt:lpstr>Intersection Title VII and Title IX</vt:lpstr>
      <vt:lpstr>RETALIATION</vt:lpstr>
      <vt:lpstr>RETALIATION</vt:lpstr>
      <vt:lpstr>APPEALS</vt:lpstr>
      <vt:lpstr>PROCESS FOR APPEALS</vt:lpstr>
      <vt:lpstr>PROCESS FOR APPEALS</vt:lpstr>
      <vt:lpstr>RECORD KEEPING</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Clifford</dc:creator>
  <cp:lastModifiedBy>Tracy Welsh</cp:lastModifiedBy>
  <cp:revision>47</cp:revision>
  <cp:lastPrinted>2020-07-27T21:15:18Z</cp:lastPrinted>
  <dcterms:created xsi:type="dcterms:W3CDTF">2020-07-27T00:34:21Z</dcterms:created>
  <dcterms:modified xsi:type="dcterms:W3CDTF">2020-07-28T15:45:58Z</dcterms:modified>
</cp:coreProperties>
</file>